
<file path=[Content_Types].xml><?xml version="1.0" encoding="utf-8"?>
<Types xmlns="http://schemas.openxmlformats.org/package/2006/content-types">
  <Default Extension="png" ContentType="image/png"/>
  <Default Extension="jpeg" ContentType="image/jpeg"/>
  <Default Extension="MOV" ContentType="video/quicktime"/>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91" r:id="rId1"/>
  </p:sldMasterIdLst>
  <p:notesMasterIdLst>
    <p:notesMasterId r:id="rId13"/>
  </p:notesMasterIdLst>
  <p:sldIdLst>
    <p:sldId id="256" r:id="rId2"/>
    <p:sldId id="258" r:id="rId3"/>
    <p:sldId id="262" r:id="rId4"/>
    <p:sldId id="267" r:id="rId5"/>
    <p:sldId id="257" r:id="rId6"/>
    <p:sldId id="259" r:id="rId7"/>
    <p:sldId id="261" r:id="rId8"/>
    <p:sldId id="264" r:id="rId9"/>
    <p:sldId id="265" r:id="rId10"/>
    <p:sldId id="263"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shabh Jain" initials="RJ" lastIdx="1" clrIdx="0">
    <p:extLst>
      <p:ext uri="{19B8F6BF-5375-455C-9EA6-DF929625EA0E}">
        <p15:presenceInfo xmlns:p15="http://schemas.microsoft.com/office/powerpoint/2012/main" userId="S::rishja@microsoft.com::8218128d-fcb9-425a-9ae1-c5e1534b4aa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75"/>
    <p:restoredTop sz="94687"/>
  </p:normalViewPr>
  <p:slideViewPr>
    <p:cSldViewPr snapToGrid="0" snapToObjects="1">
      <p:cViewPr varScale="1">
        <p:scale>
          <a:sx n="113" d="100"/>
          <a:sy n="113" d="100"/>
        </p:scale>
        <p:origin x="176" y="7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jpeg>
</file>

<file path=ppt/media/image2.png>
</file>

<file path=ppt/media/image3.jpeg>
</file>

<file path=ppt/media/image4.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CC03CA-C374-744B-96BC-01D2D6C888D0}" type="datetimeFigureOut">
              <a:rPr lang="en-US" smtClean="0"/>
              <a:t>1/13/19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D28C4A-8EB1-484A-BD2A-895AC2E7B701}" type="slidenum">
              <a:rPr lang="en-US" smtClean="0"/>
              <a:t>‹#›</a:t>
            </a:fld>
            <a:endParaRPr lang="en-US"/>
          </a:p>
        </p:txBody>
      </p:sp>
    </p:spTree>
    <p:extLst>
      <p:ext uri="{BB962C8B-B14F-4D97-AF65-F5344CB8AC3E}">
        <p14:creationId xmlns:p14="http://schemas.microsoft.com/office/powerpoint/2010/main" val="3291293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Trying to exploit the demand supply gap currently </a:t>
            </a:r>
            <a:r>
              <a:rPr lang="en-US" dirty="0" err="1"/>
              <a:t>existant</a:t>
            </a:r>
            <a:r>
              <a:rPr lang="en-US" dirty="0"/>
              <a:t> in the delivery management system</a:t>
            </a:r>
          </a:p>
        </p:txBody>
      </p:sp>
      <p:sp>
        <p:nvSpPr>
          <p:cNvPr id="4" name="Slide Number Placeholder 3"/>
          <p:cNvSpPr>
            <a:spLocks noGrp="1"/>
          </p:cNvSpPr>
          <p:nvPr>
            <p:ph type="sldNum" sz="quarter" idx="5"/>
          </p:nvPr>
        </p:nvSpPr>
        <p:spPr/>
        <p:txBody>
          <a:bodyPr/>
          <a:lstStyle/>
          <a:p>
            <a:fld id="{B4D28C4A-8EB1-484A-BD2A-895AC2E7B701}" type="slidenum">
              <a:rPr lang="en-US" smtClean="0"/>
              <a:t>1</a:t>
            </a:fld>
            <a:endParaRPr lang="en-US"/>
          </a:p>
        </p:txBody>
      </p:sp>
    </p:spTree>
    <p:extLst>
      <p:ext uri="{BB962C8B-B14F-4D97-AF65-F5344CB8AC3E}">
        <p14:creationId xmlns:p14="http://schemas.microsoft.com/office/powerpoint/2010/main" val="11886230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4C1EFAAA-696A-9F45-A812-3C59FC642F73}" type="datetimeFigureOut">
              <a:rPr lang="en-US" smtClean="0"/>
              <a:t>1/13/19</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2066404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C1EFAAA-696A-9F45-A812-3C59FC642F73}" type="datetimeFigureOut">
              <a:rPr lang="en-US" smtClean="0"/>
              <a:t>1/13/19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31412718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C1EFAAA-696A-9F45-A812-3C59FC642F73}"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3745391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C1EFAAA-696A-9F45-A812-3C59FC642F73}"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2578187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C1EFAAA-696A-9F45-A812-3C59FC642F73}"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2935660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C1EFAAA-696A-9F45-A812-3C59FC642F73}" type="datetimeFigureOut">
              <a:rPr lang="en-US" smtClean="0"/>
              <a:t>1/13/19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23205106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C1EFAAA-696A-9F45-A812-3C59FC642F73}" type="datetimeFigureOut">
              <a:rPr lang="en-US" smtClean="0"/>
              <a:t>1/13/19</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16500814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4C1EFAAA-696A-9F45-A812-3C59FC642F73}"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17185372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4C1EFAAA-696A-9F45-A812-3C59FC642F73}"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33229898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1EFAAA-696A-9F45-A812-3C59FC642F73}"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1502665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C1EFAAA-696A-9F45-A812-3C59FC642F73}" type="datetimeFigureOut">
              <a:rPr lang="en-US" smtClean="0"/>
              <a:t>1/13/19</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767148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1EFAAA-696A-9F45-A812-3C59FC642F73}" type="datetimeFigureOut">
              <a:rPr lang="en-US" smtClean="0"/>
              <a:t>1/13/19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3010060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1EFAAA-696A-9F45-A812-3C59FC642F73}" type="datetimeFigureOut">
              <a:rPr lang="en-US" smtClean="0"/>
              <a:t>1/13/19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540125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1EFAAA-696A-9F45-A812-3C59FC642F73}" type="datetimeFigureOut">
              <a:rPr lang="en-US" smtClean="0"/>
              <a:t>1/13/19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786434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1EFAAA-696A-9F45-A812-3C59FC642F73}" type="datetimeFigureOut">
              <a:rPr lang="en-US" smtClean="0"/>
              <a:t>1/13/19</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3000036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C1EFAAA-696A-9F45-A812-3C59FC642F73}" type="datetimeFigureOut">
              <a:rPr lang="en-US" smtClean="0"/>
              <a:t>1/13/19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397738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C1EFAAA-696A-9F45-A812-3C59FC642F73}" type="datetimeFigureOut">
              <a:rPr lang="en-US" smtClean="0"/>
              <a:t>1/13/19</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1063A305-DD00-A24C-8520-EF338D66FDFB}" type="slidenum">
              <a:rPr lang="en-US" smtClean="0"/>
              <a:t>‹#›</a:t>
            </a:fld>
            <a:endParaRPr lang="en-US"/>
          </a:p>
        </p:txBody>
      </p:sp>
    </p:spTree>
    <p:extLst>
      <p:ext uri="{BB962C8B-B14F-4D97-AF65-F5344CB8AC3E}">
        <p14:creationId xmlns:p14="http://schemas.microsoft.com/office/powerpoint/2010/main" val="1767315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4C1EFAAA-696A-9F45-A812-3C59FC642F73}" type="datetimeFigureOut">
              <a:rPr lang="en-US" smtClean="0"/>
              <a:t>1/13/19</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1063A305-DD00-A24C-8520-EF338D66FDFB}" type="slidenum">
              <a:rPr lang="en-US" smtClean="0"/>
              <a:t>‹#›</a:t>
            </a:fld>
            <a:endParaRPr lang="en-US"/>
          </a:p>
        </p:txBody>
      </p:sp>
    </p:spTree>
    <p:extLst>
      <p:ext uri="{BB962C8B-B14F-4D97-AF65-F5344CB8AC3E}">
        <p14:creationId xmlns:p14="http://schemas.microsoft.com/office/powerpoint/2010/main" val="315151418"/>
      </p:ext>
    </p:extLst>
  </p:cSld>
  <p:clrMap bg1="lt1" tx1="dk1" bg2="lt2" tx2="dk2" accent1="accent1" accent2="accent2" accent3="accent3" accent4="accent4" accent5="accent5" accent6="accent6" hlink="hlink" folHlink="folHlink"/>
  <p:sldLayoutIdLst>
    <p:sldLayoutId id="2147483992" r:id="rId1"/>
    <p:sldLayoutId id="2147483993" r:id="rId2"/>
    <p:sldLayoutId id="2147483994" r:id="rId3"/>
    <p:sldLayoutId id="2147483995" r:id="rId4"/>
    <p:sldLayoutId id="2147483996" r:id="rId5"/>
    <p:sldLayoutId id="2147483997" r:id="rId6"/>
    <p:sldLayoutId id="2147483998" r:id="rId7"/>
    <p:sldLayoutId id="2147483999" r:id="rId8"/>
    <p:sldLayoutId id="2147484000" r:id="rId9"/>
    <p:sldLayoutId id="2147484001" r:id="rId10"/>
    <p:sldLayoutId id="2147484002" r:id="rId11"/>
    <p:sldLayoutId id="2147484003" r:id="rId12"/>
    <p:sldLayoutId id="2147484004" r:id="rId13"/>
    <p:sldLayoutId id="2147484005" r:id="rId14"/>
    <p:sldLayoutId id="2147484006" r:id="rId15"/>
    <p:sldLayoutId id="2147484007" r:id="rId16"/>
    <p:sldLayoutId id="2147484008"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4F5C2-7469-4744-9CD6-2E119E6C0685}"/>
              </a:ext>
            </a:extLst>
          </p:cNvPr>
          <p:cNvSpPr>
            <a:spLocks noGrp="1"/>
          </p:cNvSpPr>
          <p:nvPr>
            <p:ph type="ctrTitle"/>
          </p:nvPr>
        </p:nvSpPr>
        <p:spPr>
          <a:xfrm>
            <a:off x="1154955" y="1538418"/>
            <a:ext cx="8825658" cy="2677648"/>
          </a:xfrm>
        </p:spPr>
        <p:txBody>
          <a:bodyPr>
            <a:normAutofit/>
          </a:bodyPr>
          <a:lstStyle/>
          <a:p>
            <a:r>
              <a:rPr lang="en-US" dirty="0"/>
              <a:t>Workforce distribution using Demand-Supply Heat Map </a:t>
            </a:r>
          </a:p>
        </p:txBody>
      </p:sp>
      <p:sp>
        <p:nvSpPr>
          <p:cNvPr id="3" name="Subtitle 2">
            <a:extLst>
              <a:ext uri="{FF2B5EF4-FFF2-40B4-BE49-F238E27FC236}">
                <a16:creationId xmlns:a16="http://schemas.microsoft.com/office/drawing/2014/main" id="{93B16CAB-B081-FE4B-AB5C-3D04F4204F64}"/>
              </a:ext>
            </a:extLst>
          </p:cNvPr>
          <p:cNvSpPr>
            <a:spLocks noGrp="1"/>
          </p:cNvSpPr>
          <p:nvPr>
            <p:ph type="subTitle" idx="1"/>
          </p:nvPr>
        </p:nvSpPr>
        <p:spPr>
          <a:xfrm>
            <a:off x="1154955" y="4342813"/>
            <a:ext cx="8825658" cy="861420"/>
          </a:xfrm>
        </p:spPr>
        <p:txBody>
          <a:bodyPr>
            <a:normAutofit/>
          </a:bodyPr>
          <a:lstStyle/>
          <a:p>
            <a:pPr algn="r"/>
            <a:r>
              <a:rPr lang="en-US" dirty="0"/>
              <a:t>Team 7: Throttling Error</a:t>
            </a:r>
          </a:p>
          <a:p>
            <a:endParaRPr lang="en-US" dirty="0"/>
          </a:p>
          <a:p>
            <a:pPr marL="285750" indent="-285750">
              <a:buFontTx/>
              <a:buChar char="-"/>
            </a:pPr>
            <a:endParaRPr lang="en-US" dirty="0"/>
          </a:p>
        </p:txBody>
      </p:sp>
    </p:spTree>
    <p:extLst>
      <p:ext uri="{BB962C8B-B14F-4D97-AF65-F5344CB8AC3E}">
        <p14:creationId xmlns:p14="http://schemas.microsoft.com/office/powerpoint/2010/main" val="1779056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616CC-CF98-9645-9DF7-3C666D879D26}"/>
              </a:ext>
            </a:extLst>
          </p:cNvPr>
          <p:cNvSpPr>
            <a:spLocks noGrp="1"/>
          </p:cNvSpPr>
          <p:nvPr>
            <p:ph type="title"/>
          </p:nvPr>
        </p:nvSpPr>
        <p:spPr/>
        <p:txBody>
          <a:bodyPr/>
          <a:lstStyle/>
          <a:p>
            <a:r>
              <a:rPr lang="en-US" dirty="0"/>
              <a:t>Future Scope</a:t>
            </a:r>
          </a:p>
        </p:txBody>
      </p:sp>
      <p:sp>
        <p:nvSpPr>
          <p:cNvPr id="3" name="Content Placeholder 2">
            <a:extLst>
              <a:ext uri="{FF2B5EF4-FFF2-40B4-BE49-F238E27FC236}">
                <a16:creationId xmlns:a16="http://schemas.microsoft.com/office/drawing/2014/main" id="{E9C21B79-A515-9249-9386-DC9749F5147F}"/>
              </a:ext>
            </a:extLst>
          </p:cNvPr>
          <p:cNvSpPr>
            <a:spLocks noGrp="1"/>
          </p:cNvSpPr>
          <p:nvPr>
            <p:ph idx="1"/>
          </p:nvPr>
        </p:nvSpPr>
        <p:spPr>
          <a:xfrm>
            <a:off x="1154954" y="2621255"/>
            <a:ext cx="8825659" cy="3416300"/>
          </a:xfrm>
        </p:spPr>
        <p:txBody>
          <a:bodyPr/>
          <a:lstStyle/>
          <a:p>
            <a:r>
              <a:rPr lang="en-US" dirty="0"/>
              <a:t>We are currently reliant on the manual decisions of the resources for keeping their experience optimal. Once we grow more confident with the model, we can aim for better efficiency by providing active guidance.</a:t>
            </a:r>
          </a:p>
          <a:p>
            <a:r>
              <a:rPr lang="en-US" dirty="0"/>
              <a:t>Concurrently predicting possible drop in the intensity of the hotspots considering time taken to reach there.</a:t>
            </a:r>
          </a:p>
          <a:p>
            <a:r>
              <a:rPr lang="en-US" dirty="0"/>
              <a:t>Predicting drivers movement on the go to reduce sudden mass movement into higher intensity areas</a:t>
            </a:r>
          </a:p>
          <a:p>
            <a:r>
              <a:rPr lang="en-US" dirty="0"/>
              <a:t>Adding correlation between different blocks in the model architecture</a:t>
            </a:r>
          </a:p>
          <a:p>
            <a:endParaRPr lang="en-US" dirty="0"/>
          </a:p>
        </p:txBody>
      </p:sp>
    </p:spTree>
    <p:extLst>
      <p:ext uri="{BB962C8B-B14F-4D97-AF65-F5344CB8AC3E}">
        <p14:creationId xmlns:p14="http://schemas.microsoft.com/office/powerpoint/2010/main" val="912749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extLst/>
          </a:blip>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9" name="Rectangle 8">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Rectangle 11">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14" name="Group 13">
            <a:extLst>
              <a:ext uri="{FF2B5EF4-FFF2-40B4-BE49-F238E27FC236}">
                <a16:creationId xmlns:a16="http://schemas.microsoft.com/office/drawing/2014/main" id="{F1ECA4FE-7D2F-4576-B767-3A5F5ABFE9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5" name="Rectangle 14">
              <a:extLst>
                <a:ext uri="{FF2B5EF4-FFF2-40B4-BE49-F238E27FC236}">
                  <a16:creationId xmlns:a16="http://schemas.microsoft.com/office/drawing/2014/main" id="{5969441E-5462-4859-86CD-1737FDE360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16" name="Freeform 5">
              <a:extLst>
                <a:ext uri="{FF2B5EF4-FFF2-40B4-BE49-F238E27FC236}">
                  <a16:creationId xmlns:a16="http://schemas.microsoft.com/office/drawing/2014/main" id="{596BD4B5-6833-40CC-96FE-EDC6756342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2B98CF1C-877A-C448-AB36-B58924872E2D}"/>
              </a:ext>
            </a:extLst>
          </p:cNvPr>
          <p:cNvSpPr>
            <a:spLocks noGrp="1"/>
          </p:cNvSpPr>
          <p:nvPr>
            <p:ph type="title"/>
          </p:nvPr>
        </p:nvSpPr>
        <p:spPr>
          <a:xfrm>
            <a:off x="1683171" y="1169773"/>
            <a:ext cx="8825658" cy="2870161"/>
          </a:xfrm>
        </p:spPr>
        <p:txBody>
          <a:bodyPr vert="horz" lIns="91440" tIns="45720" rIns="91440" bIns="45720" rtlCol="0" anchor="b">
            <a:normAutofit/>
          </a:bodyPr>
          <a:lstStyle/>
          <a:p>
            <a:pPr algn="ctr"/>
            <a:r>
              <a:rPr lang="en-US" sz="5400" dirty="0">
                <a:solidFill>
                  <a:schemeClr val="tx1"/>
                </a:solidFill>
              </a:rPr>
              <a:t>Thank You</a:t>
            </a:r>
          </a:p>
        </p:txBody>
      </p:sp>
      <p:cxnSp>
        <p:nvCxnSpPr>
          <p:cNvPr id="18" name="Straight Connector 17">
            <a:extLst>
              <a:ext uri="{FF2B5EF4-FFF2-40B4-BE49-F238E27FC236}">
                <a16:creationId xmlns:a16="http://schemas.microsoft.com/office/drawing/2014/main" id="{E81F53E2-F556-42FA-8D24-113839EE19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58249" y="4166888"/>
            <a:ext cx="675502" cy="0"/>
          </a:xfrm>
          <a:prstGeom prst="line">
            <a:avLst/>
          </a:prstGeom>
          <a:ln w="127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260057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DEA55-2C94-F34A-BECF-EEC856533A11}"/>
              </a:ext>
            </a:extLst>
          </p:cNvPr>
          <p:cNvSpPr>
            <a:spLocks noGrp="1"/>
          </p:cNvSpPr>
          <p:nvPr>
            <p:ph type="title"/>
          </p:nvPr>
        </p:nvSpPr>
        <p:spPr/>
        <p:txBody>
          <a:bodyPr/>
          <a:lstStyle/>
          <a:p>
            <a:r>
              <a:rPr lang="en-US" dirty="0"/>
              <a:t>Why?</a:t>
            </a:r>
          </a:p>
        </p:txBody>
      </p:sp>
      <p:sp>
        <p:nvSpPr>
          <p:cNvPr id="3" name="Content Placeholder 2">
            <a:extLst>
              <a:ext uri="{FF2B5EF4-FFF2-40B4-BE49-F238E27FC236}">
                <a16:creationId xmlns:a16="http://schemas.microsoft.com/office/drawing/2014/main" id="{9EE93BE6-D484-F248-AF75-506FAA1B1EF1}"/>
              </a:ext>
            </a:extLst>
          </p:cNvPr>
          <p:cNvSpPr>
            <a:spLocks noGrp="1"/>
          </p:cNvSpPr>
          <p:nvPr>
            <p:ph idx="1"/>
          </p:nvPr>
        </p:nvSpPr>
        <p:spPr>
          <a:xfrm>
            <a:off x="478149" y="2672841"/>
            <a:ext cx="11142721" cy="3416300"/>
          </a:xfrm>
        </p:spPr>
        <p:txBody>
          <a:bodyPr/>
          <a:lstStyle/>
          <a:p>
            <a:endParaRPr lang="en-US" dirty="0"/>
          </a:p>
          <a:p>
            <a:r>
              <a:rPr lang="en-US" dirty="0"/>
              <a:t>Improved customer satisfaction</a:t>
            </a:r>
          </a:p>
          <a:p>
            <a:r>
              <a:rPr lang="en-US" dirty="0"/>
              <a:t>Decrease latency by better distribution of workforce</a:t>
            </a:r>
          </a:p>
          <a:p>
            <a:r>
              <a:rPr lang="en-US" dirty="0"/>
              <a:t>Better experience for the workforce, Increased incentive opportunity</a:t>
            </a:r>
          </a:p>
        </p:txBody>
      </p:sp>
    </p:spTree>
    <p:extLst>
      <p:ext uri="{BB962C8B-B14F-4D97-AF65-F5344CB8AC3E}">
        <p14:creationId xmlns:p14="http://schemas.microsoft.com/office/powerpoint/2010/main" val="24969319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FAB86-4069-C24A-8C32-206EC65AC285}"/>
              </a:ext>
            </a:extLst>
          </p:cNvPr>
          <p:cNvSpPr>
            <a:spLocks noGrp="1"/>
          </p:cNvSpPr>
          <p:nvPr>
            <p:ph type="title"/>
          </p:nvPr>
        </p:nvSpPr>
        <p:spPr>
          <a:xfrm>
            <a:off x="1683171" y="1169773"/>
            <a:ext cx="8825658" cy="2870161"/>
          </a:xfrm>
        </p:spPr>
        <p:txBody>
          <a:bodyPr vert="horz" lIns="91440" tIns="45720" rIns="91440" bIns="45720" rtlCol="0" anchor="b">
            <a:normAutofit/>
          </a:bodyPr>
          <a:lstStyle/>
          <a:p>
            <a:pPr algn="ctr"/>
            <a:r>
              <a:rPr lang="en-US" sz="5400" dirty="0">
                <a:solidFill>
                  <a:schemeClr val="tx1"/>
                </a:solidFill>
              </a:rPr>
              <a:t>Demo</a:t>
            </a:r>
          </a:p>
        </p:txBody>
      </p:sp>
    </p:spTree>
    <p:extLst>
      <p:ext uri="{BB962C8B-B14F-4D97-AF65-F5344CB8AC3E}">
        <p14:creationId xmlns:p14="http://schemas.microsoft.com/office/powerpoint/2010/main" val="6851933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G_6902.MOV">
            <a:hlinkClick r:id="" action="ppaction://media"/>
            <a:extLst>
              <a:ext uri="{FF2B5EF4-FFF2-40B4-BE49-F238E27FC236}">
                <a16:creationId xmlns:a16="http://schemas.microsoft.com/office/drawing/2014/main" id="{8525E0F5-50D5-0240-8440-3D73F7F8489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rot="16200000">
            <a:off x="2964833" y="-2671321"/>
            <a:ext cx="6869112" cy="12211755"/>
          </a:xfrm>
          <a:prstGeom prst="rect">
            <a:avLst/>
          </a:prstGeom>
        </p:spPr>
      </p:pic>
    </p:spTree>
    <p:extLst>
      <p:ext uri="{BB962C8B-B14F-4D97-AF65-F5344CB8AC3E}">
        <p14:creationId xmlns:p14="http://schemas.microsoft.com/office/powerpoint/2010/main" val="389440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09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3DEAD-4682-164D-84A9-CF5F2A4AE1A5}"/>
              </a:ext>
            </a:extLst>
          </p:cNvPr>
          <p:cNvSpPr>
            <a:spLocks noGrp="1"/>
          </p:cNvSpPr>
          <p:nvPr>
            <p:ph type="title"/>
          </p:nvPr>
        </p:nvSpPr>
        <p:spPr/>
        <p:txBody>
          <a:bodyPr/>
          <a:lstStyle/>
          <a:p>
            <a:r>
              <a:rPr lang="en-US" dirty="0"/>
              <a:t>What?</a:t>
            </a:r>
          </a:p>
        </p:txBody>
      </p:sp>
      <p:grpSp>
        <p:nvGrpSpPr>
          <p:cNvPr id="4" name="Group 3">
            <a:extLst>
              <a:ext uri="{FF2B5EF4-FFF2-40B4-BE49-F238E27FC236}">
                <a16:creationId xmlns:a16="http://schemas.microsoft.com/office/drawing/2014/main" id="{DE0A7348-FA0F-5F49-80ED-1128D7521574}"/>
              </a:ext>
            </a:extLst>
          </p:cNvPr>
          <p:cNvGrpSpPr/>
          <p:nvPr/>
        </p:nvGrpSpPr>
        <p:grpSpPr>
          <a:xfrm>
            <a:off x="4874209" y="1859703"/>
            <a:ext cx="2044332" cy="794464"/>
            <a:chOff x="1213773" y="3479485"/>
            <a:chExt cx="2044332" cy="794464"/>
          </a:xfrm>
        </p:grpSpPr>
        <p:sp>
          <p:nvSpPr>
            <p:cNvPr id="5" name="Rectangle 4">
              <a:extLst>
                <a:ext uri="{FF2B5EF4-FFF2-40B4-BE49-F238E27FC236}">
                  <a16:creationId xmlns:a16="http://schemas.microsoft.com/office/drawing/2014/main" id="{3B54761E-E317-9843-A917-814CFF707F81}"/>
                </a:ext>
              </a:extLst>
            </p:cNvPr>
            <p:cNvSpPr/>
            <p:nvPr/>
          </p:nvSpPr>
          <p:spPr>
            <a:xfrm>
              <a:off x="1233996" y="3479485"/>
              <a:ext cx="2024109" cy="7944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C9C4F92F-86E8-294E-9554-F4961EEBB138}"/>
                </a:ext>
              </a:extLst>
            </p:cNvPr>
            <p:cNvSpPr/>
            <p:nvPr/>
          </p:nvSpPr>
          <p:spPr>
            <a:xfrm>
              <a:off x="1213773" y="3512769"/>
              <a:ext cx="2031712" cy="707886"/>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rPr>
                <a:t>Workforce Client</a:t>
              </a:r>
              <a:endParaRPr lang="en-US" sz="2000" b="0" cap="none" spc="0" dirty="0">
                <a:ln w="0"/>
                <a:solidFill>
                  <a:schemeClr val="tx1"/>
                </a:solidFill>
                <a:effectLst>
                  <a:outerShdw blurRad="38100" dist="19050" dir="2700000" algn="tl" rotWithShape="0">
                    <a:schemeClr val="dk1">
                      <a:alpha val="40000"/>
                    </a:schemeClr>
                  </a:outerShdw>
                </a:effectLst>
              </a:endParaRPr>
            </a:p>
          </p:txBody>
        </p:sp>
      </p:grpSp>
      <p:pic>
        <p:nvPicPr>
          <p:cNvPr id="8" name="Picture 7">
            <a:extLst>
              <a:ext uri="{FF2B5EF4-FFF2-40B4-BE49-F238E27FC236}">
                <a16:creationId xmlns:a16="http://schemas.microsoft.com/office/drawing/2014/main" id="{26BFB00D-E5C0-2843-B25C-8B69AB95BA9E}"/>
              </a:ext>
            </a:extLst>
          </p:cNvPr>
          <p:cNvPicPr>
            <a:picLocks noChangeAspect="1"/>
          </p:cNvPicPr>
          <p:nvPr/>
        </p:nvPicPr>
        <p:blipFill>
          <a:blip r:embed="rId2"/>
          <a:stretch>
            <a:fillRect/>
          </a:stretch>
        </p:blipFill>
        <p:spPr>
          <a:xfrm>
            <a:off x="1154954" y="3100865"/>
            <a:ext cx="2982157" cy="2921708"/>
          </a:xfrm>
          <a:prstGeom prst="rect">
            <a:avLst/>
          </a:prstGeom>
        </p:spPr>
      </p:pic>
      <p:sp>
        <p:nvSpPr>
          <p:cNvPr id="9" name="TextBox 8">
            <a:extLst>
              <a:ext uri="{FF2B5EF4-FFF2-40B4-BE49-F238E27FC236}">
                <a16:creationId xmlns:a16="http://schemas.microsoft.com/office/drawing/2014/main" id="{55BF17EC-9F01-B74E-BE21-D1365C138E24}"/>
              </a:ext>
            </a:extLst>
          </p:cNvPr>
          <p:cNvSpPr txBox="1"/>
          <p:nvPr/>
        </p:nvSpPr>
        <p:spPr>
          <a:xfrm>
            <a:off x="5264762" y="2946167"/>
            <a:ext cx="5718232" cy="923330"/>
          </a:xfrm>
          <a:prstGeom prst="rect">
            <a:avLst/>
          </a:prstGeom>
          <a:noFill/>
        </p:spPr>
        <p:txBody>
          <a:bodyPr wrap="none" rtlCol="0">
            <a:spAutoFit/>
          </a:bodyPr>
          <a:lstStyle/>
          <a:p>
            <a:pPr algn="ctr"/>
            <a:r>
              <a:rPr lang="en-US" dirty="0"/>
              <a:t>The resource client gets a heat map of the next </a:t>
            </a:r>
          </a:p>
          <a:p>
            <a:pPr algn="ctr"/>
            <a:r>
              <a:rPr lang="en-US" dirty="0"/>
              <a:t>“# of predicted orders/ # of resources available” </a:t>
            </a:r>
          </a:p>
          <a:p>
            <a:pPr algn="ctr"/>
            <a:r>
              <a:rPr lang="en-US" dirty="0"/>
              <a:t>in that area </a:t>
            </a:r>
          </a:p>
        </p:txBody>
      </p:sp>
      <p:sp>
        <p:nvSpPr>
          <p:cNvPr id="10" name="TextBox 9">
            <a:extLst>
              <a:ext uri="{FF2B5EF4-FFF2-40B4-BE49-F238E27FC236}">
                <a16:creationId xmlns:a16="http://schemas.microsoft.com/office/drawing/2014/main" id="{688A9615-EBB0-6F42-A48C-79EAFEDAD3B4}"/>
              </a:ext>
            </a:extLst>
          </p:cNvPr>
          <p:cNvSpPr txBox="1"/>
          <p:nvPr/>
        </p:nvSpPr>
        <p:spPr>
          <a:xfrm>
            <a:off x="4798787" y="4207106"/>
            <a:ext cx="6830716" cy="646331"/>
          </a:xfrm>
          <a:prstGeom prst="rect">
            <a:avLst/>
          </a:prstGeom>
          <a:noFill/>
        </p:spPr>
        <p:txBody>
          <a:bodyPr wrap="none" rtlCol="0">
            <a:spAutoFit/>
          </a:bodyPr>
          <a:lstStyle/>
          <a:p>
            <a:pPr algn="ctr"/>
            <a:r>
              <a:rPr lang="en-US" dirty="0"/>
              <a:t>Resource makes an informed decision, based on heat map</a:t>
            </a:r>
            <a:br>
              <a:rPr lang="en-US" dirty="0"/>
            </a:br>
            <a:r>
              <a:rPr lang="en-US" dirty="0"/>
              <a:t>(can still retain his/her location specifics)</a:t>
            </a:r>
          </a:p>
        </p:txBody>
      </p:sp>
      <p:cxnSp>
        <p:nvCxnSpPr>
          <p:cNvPr id="13" name="Straight Arrow Connector 12">
            <a:extLst>
              <a:ext uri="{FF2B5EF4-FFF2-40B4-BE49-F238E27FC236}">
                <a16:creationId xmlns:a16="http://schemas.microsoft.com/office/drawing/2014/main" id="{7C14CBA2-A0E9-7F40-8148-68DD5ED10787}"/>
              </a:ext>
            </a:extLst>
          </p:cNvPr>
          <p:cNvCxnSpPr/>
          <p:nvPr/>
        </p:nvCxnSpPr>
        <p:spPr>
          <a:xfrm>
            <a:off x="8123878" y="4853437"/>
            <a:ext cx="0" cy="3736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964882F-1795-CC41-A7E5-5E471CC189E4}"/>
              </a:ext>
            </a:extLst>
          </p:cNvPr>
          <p:cNvSpPr txBox="1"/>
          <p:nvPr/>
        </p:nvSpPr>
        <p:spPr>
          <a:xfrm>
            <a:off x="5062792" y="5227128"/>
            <a:ext cx="6122189" cy="369332"/>
          </a:xfrm>
          <a:prstGeom prst="rect">
            <a:avLst/>
          </a:prstGeom>
          <a:noFill/>
        </p:spPr>
        <p:txBody>
          <a:bodyPr wrap="none" rtlCol="0">
            <a:spAutoFit/>
          </a:bodyPr>
          <a:lstStyle/>
          <a:p>
            <a:pPr algn="ctr"/>
            <a:r>
              <a:rPr lang="en-US" dirty="0"/>
              <a:t>Updating the heat map based on the decision taken</a:t>
            </a:r>
          </a:p>
        </p:txBody>
      </p:sp>
      <p:cxnSp>
        <p:nvCxnSpPr>
          <p:cNvPr id="18" name="Straight Arrow Connector 17">
            <a:extLst>
              <a:ext uri="{FF2B5EF4-FFF2-40B4-BE49-F238E27FC236}">
                <a16:creationId xmlns:a16="http://schemas.microsoft.com/office/drawing/2014/main" id="{6D40C773-4866-D547-8F54-DD590CC72A68}"/>
              </a:ext>
            </a:extLst>
          </p:cNvPr>
          <p:cNvCxnSpPr/>
          <p:nvPr/>
        </p:nvCxnSpPr>
        <p:spPr>
          <a:xfrm>
            <a:off x="8126168" y="3837880"/>
            <a:ext cx="0" cy="3736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81409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extLst/>
          </a:blip>
          <a:stretch/>
        </a:blip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3" name="Rectangle 22">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6" name="Rectangle 25">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8" name="Group 27">
            <a:extLst>
              <a:ext uri="{FF2B5EF4-FFF2-40B4-BE49-F238E27FC236}">
                <a16:creationId xmlns:a16="http://schemas.microsoft.com/office/drawing/2014/main" id="{F1ECA4FE-7D2F-4576-B767-3A5F5ABFE9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29" name="Rectangle 28">
              <a:extLst>
                <a:ext uri="{FF2B5EF4-FFF2-40B4-BE49-F238E27FC236}">
                  <a16:creationId xmlns:a16="http://schemas.microsoft.com/office/drawing/2014/main" id="{5969441E-5462-4859-86CD-1737FDE360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30" name="Freeform 5">
              <a:extLst>
                <a:ext uri="{FF2B5EF4-FFF2-40B4-BE49-F238E27FC236}">
                  <a16:creationId xmlns:a16="http://schemas.microsoft.com/office/drawing/2014/main" id="{596BD4B5-6833-40CC-96FE-EDC6756342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6A4FAB86-4069-C24A-8C32-206EC65AC285}"/>
              </a:ext>
            </a:extLst>
          </p:cNvPr>
          <p:cNvSpPr>
            <a:spLocks noGrp="1"/>
          </p:cNvSpPr>
          <p:nvPr>
            <p:ph type="title"/>
          </p:nvPr>
        </p:nvSpPr>
        <p:spPr>
          <a:xfrm>
            <a:off x="767644" y="1169773"/>
            <a:ext cx="10701867" cy="2870161"/>
          </a:xfrm>
        </p:spPr>
        <p:txBody>
          <a:bodyPr vert="horz" lIns="91440" tIns="45720" rIns="91440" bIns="45720" rtlCol="0" anchor="b">
            <a:normAutofit/>
          </a:bodyPr>
          <a:lstStyle/>
          <a:p>
            <a:pPr algn="ctr"/>
            <a:r>
              <a:rPr lang="en-US" sz="5400" dirty="0">
                <a:solidFill>
                  <a:schemeClr val="tx1"/>
                </a:solidFill>
              </a:rPr>
              <a:t>How? – The technical aspects</a:t>
            </a:r>
          </a:p>
        </p:txBody>
      </p:sp>
      <p:cxnSp>
        <p:nvCxnSpPr>
          <p:cNvPr id="32" name="Straight Connector 31">
            <a:extLst>
              <a:ext uri="{FF2B5EF4-FFF2-40B4-BE49-F238E27FC236}">
                <a16:creationId xmlns:a16="http://schemas.microsoft.com/office/drawing/2014/main" id="{E81F53E2-F556-42FA-8D24-113839EE19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58249" y="4166888"/>
            <a:ext cx="675502" cy="0"/>
          </a:xfrm>
          <a:prstGeom prst="line">
            <a:avLst/>
          </a:prstGeom>
          <a:ln w="127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1522858"/>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extLst/>
          </a:blip>
          <a:stretch/>
        </a:blip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3" name="Rectangle 22">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6" name="Rectangle 25">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8" name="Group 27">
            <a:extLst>
              <a:ext uri="{FF2B5EF4-FFF2-40B4-BE49-F238E27FC236}">
                <a16:creationId xmlns:a16="http://schemas.microsoft.com/office/drawing/2014/main" id="{F1ECA4FE-7D2F-4576-B767-3A5F5ABFE9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29" name="Rectangle 28">
              <a:extLst>
                <a:ext uri="{FF2B5EF4-FFF2-40B4-BE49-F238E27FC236}">
                  <a16:creationId xmlns:a16="http://schemas.microsoft.com/office/drawing/2014/main" id="{5969441E-5462-4859-86CD-1737FDE360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30" name="Freeform 5">
              <a:extLst>
                <a:ext uri="{FF2B5EF4-FFF2-40B4-BE49-F238E27FC236}">
                  <a16:creationId xmlns:a16="http://schemas.microsoft.com/office/drawing/2014/main" id="{596BD4B5-6833-40CC-96FE-EDC6756342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cxnSp>
        <p:nvCxnSpPr>
          <p:cNvPr id="32" name="Straight Connector 31">
            <a:extLst>
              <a:ext uri="{FF2B5EF4-FFF2-40B4-BE49-F238E27FC236}">
                <a16:creationId xmlns:a16="http://schemas.microsoft.com/office/drawing/2014/main" id="{E81F53E2-F556-42FA-8D24-113839EE19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58249" y="4166888"/>
            <a:ext cx="675502" cy="0"/>
          </a:xfrm>
          <a:prstGeom prst="line">
            <a:avLst/>
          </a:prstGeom>
          <a:ln w="127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141C49F8-4C53-CA48-9949-7E9A87B1520B}"/>
              </a:ext>
            </a:extLst>
          </p:cNvPr>
          <p:cNvSpPr/>
          <p:nvPr/>
        </p:nvSpPr>
        <p:spPr>
          <a:xfrm>
            <a:off x="9014086" y="5385358"/>
            <a:ext cx="1551929" cy="646331"/>
          </a:xfrm>
          <a:prstGeom prst="rect">
            <a:avLst/>
          </a:prstGeom>
          <a:noFill/>
        </p:spPr>
        <p:txBody>
          <a:bodyPr wrap="squar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Server</a:t>
            </a:r>
          </a:p>
        </p:txBody>
      </p:sp>
      <p:grpSp>
        <p:nvGrpSpPr>
          <p:cNvPr id="14" name="Group 13">
            <a:extLst>
              <a:ext uri="{FF2B5EF4-FFF2-40B4-BE49-F238E27FC236}">
                <a16:creationId xmlns:a16="http://schemas.microsoft.com/office/drawing/2014/main" id="{EF04FB6A-3E0B-2841-8BF3-9E6FDA190453}"/>
              </a:ext>
            </a:extLst>
          </p:cNvPr>
          <p:cNvGrpSpPr/>
          <p:nvPr/>
        </p:nvGrpSpPr>
        <p:grpSpPr>
          <a:xfrm>
            <a:off x="8725490" y="1233872"/>
            <a:ext cx="2123023" cy="3835289"/>
            <a:chOff x="7768181" y="1143000"/>
            <a:chExt cx="2087018" cy="4013200"/>
          </a:xfrm>
        </p:grpSpPr>
        <p:sp>
          <p:nvSpPr>
            <p:cNvPr id="15" name="Rectangle 14">
              <a:extLst>
                <a:ext uri="{FF2B5EF4-FFF2-40B4-BE49-F238E27FC236}">
                  <a16:creationId xmlns:a16="http://schemas.microsoft.com/office/drawing/2014/main" id="{A467C0E0-B5BF-AF4E-9C3C-62B229D667F3}"/>
                </a:ext>
              </a:extLst>
            </p:cNvPr>
            <p:cNvSpPr/>
            <p:nvPr/>
          </p:nvSpPr>
          <p:spPr>
            <a:xfrm>
              <a:off x="7816060" y="1143000"/>
              <a:ext cx="2039139" cy="4013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D7EFECC0-12F5-654D-BC47-335FF6336AE7}"/>
                </a:ext>
              </a:extLst>
            </p:cNvPr>
            <p:cNvGrpSpPr/>
            <p:nvPr/>
          </p:nvGrpSpPr>
          <p:grpSpPr>
            <a:xfrm>
              <a:off x="7768181" y="1349406"/>
              <a:ext cx="2045135" cy="3400821"/>
              <a:chOff x="7768181" y="1349406"/>
              <a:chExt cx="2045135" cy="3400821"/>
            </a:xfrm>
          </p:grpSpPr>
          <p:sp>
            <p:nvSpPr>
              <p:cNvPr id="17" name="Rectangle 16">
                <a:extLst>
                  <a:ext uri="{FF2B5EF4-FFF2-40B4-BE49-F238E27FC236}">
                    <a16:creationId xmlns:a16="http://schemas.microsoft.com/office/drawing/2014/main" id="{811A3C88-4E4D-F349-917F-90313740B573}"/>
                  </a:ext>
                </a:extLst>
              </p:cNvPr>
              <p:cNvSpPr/>
              <p:nvPr/>
            </p:nvSpPr>
            <p:spPr>
              <a:xfrm>
                <a:off x="7892249" y="1349406"/>
                <a:ext cx="1873188" cy="852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3220916-D380-4141-95D4-7886EE188763}"/>
                  </a:ext>
                </a:extLst>
              </p:cNvPr>
              <p:cNvSpPr/>
              <p:nvPr/>
            </p:nvSpPr>
            <p:spPr>
              <a:xfrm>
                <a:off x="7816060" y="1446753"/>
                <a:ext cx="1997256" cy="707886"/>
              </a:xfrm>
              <a:prstGeom prst="rect">
                <a:avLst/>
              </a:prstGeom>
              <a:noFill/>
            </p:spPr>
            <p:txBody>
              <a:bodyPr wrap="squar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Trained</a:t>
                </a:r>
              </a:p>
              <a:p>
                <a:pPr algn="ctr"/>
                <a:r>
                  <a:rPr lang="en-US" sz="2000" b="0" cap="none" spc="0" dirty="0">
                    <a:ln w="0"/>
                    <a:solidFill>
                      <a:schemeClr val="tx1"/>
                    </a:solidFill>
                    <a:effectLst>
                      <a:outerShdw blurRad="38100" dist="19050" dir="2700000" algn="tl" rotWithShape="0">
                        <a:schemeClr val="dk1">
                          <a:alpha val="40000"/>
                        </a:schemeClr>
                      </a:outerShdw>
                    </a:effectLst>
                  </a:rPr>
                  <a:t>Model</a:t>
                </a:r>
              </a:p>
            </p:txBody>
          </p:sp>
          <p:sp>
            <p:nvSpPr>
              <p:cNvPr id="19" name="Rectangle 18">
                <a:extLst>
                  <a:ext uri="{FF2B5EF4-FFF2-40B4-BE49-F238E27FC236}">
                    <a16:creationId xmlns:a16="http://schemas.microsoft.com/office/drawing/2014/main" id="{5A318AA6-93D8-CF44-BB56-A6A94AF7F5F9}"/>
                  </a:ext>
                </a:extLst>
              </p:cNvPr>
              <p:cNvSpPr/>
              <p:nvPr/>
            </p:nvSpPr>
            <p:spPr>
              <a:xfrm>
                <a:off x="7899034" y="2406230"/>
                <a:ext cx="1873188" cy="11892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5531D861-9A7D-EA4A-9F7C-681C9F76237B}"/>
                  </a:ext>
                </a:extLst>
              </p:cNvPr>
              <p:cNvSpPr/>
              <p:nvPr/>
            </p:nvSpPr>
            <p:spPr>
              <a:xfrm>
                <a:off x="7768181" y="2785634"/>
                <a:ext cx="1997256" cy="400110"/>
              </a:xfrm>
              <a:prstGeom prst="rect">
                <a:avLst/>
              </a:prstGeom>
              <a:noFill/>
            </p:spPr>
            <p:txBody>
              <a:bodyPr wrap="squar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APIs</a:t>
                </a:r>
              </a:p>
            </p:txBody>
          </p:sp>
          <p:sp>
            <p:nvSpPr>
              <p:cNvPr id="21" name="Rectangle 20">
                <a:extLst>
                  <a:ext uri="{FF2B5EF4-FFF2-40B4-BE49-F238E27FC236}">
                    <a16:creationId xmlns:a16="http://schemas.microsoft.com/office/drawing/2014/main" id="{3252D891-0480-4142-96DE-8F8530630943}"/>
                  </a:ext>
                </a:extLst>
              </p:cNvPr>
              <p:cNvSpPr/>
              <p:nvPr/>
            </p:nvSpPr>
            <p:spPr>
              <a:xfrm>
                <a:off x="7899034" y="3897971"/>
                <a:ext cx="1873188" cy="852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5C71C62-07C2-674D-B51F-9D0ED1292DC0}"/>
                  </a:ext>
                </a:extLst>
              </p:cNvPr>
              <p:cNvSpPr/>
              <p:nvPr/>
            </p:nvSpPr>
            <p:spPr>
              <a:xfrm>
                <a:off x="7816060" y="4046246"/>
                <a:ext cx="1997256" cy="400110"/>
              </a:xfrm>
              <a:prstGeom prst="rect">
                <a:avLst/>
              </a:prstGeom>
              <a:noFill/>
            </p:spPr>
            <p:txBody>
              <a:bodyPr wrap="squar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Database</a:t>
                </a:r>
              </a:p>
            </p:txBody>
          </p:sp>
        </p:grpSp>
      </p:grpSp>
      <p:grpSp>
        <p:nvGrpSpPr>
          <p:cNvPr id="37" name="Group 36">
            <a:extLst>
              <a:ext uri="{FF2B5EF4-FFF2-40B4-BE49-F238E27FC236}">
                <a16:creationId xmlns:a16="http://schemas.microsoft.com/office/drawing/2014/main" id="{1F22C696-7B92-3F43-BE9F-DFCABD36C12F}"/>
              </a:ext>
            </a:extLst>
          </p:cNvPr>
          <p:cNvGrpSpPr/>
          <p:nvPr/>
        </p:nvGrpSpPr>
        <p:grpSpPr>
          <a:xfrm>
            <a:off x="1036220" y="1621321"/>
            <a:ext cx="2044332" cy="2777318"/>
            <a:chOff x="1320600" y="1646638"/>
            <a:chExt cx="2044332" cy="2777318"/>
          </a:xfrm>
        </p:grpSpPr>
        <p:grpSp>
          <p:nvGrpSpPr>
            <p:cNvPr id="27" name="Group 26">
              <a:extLst>
                <a:ext uri="{FF2B5EF4-FFF2-40B4-BE49-F238E27FC236}">
                  <a16:creationId xmlns:a16="http://schemas.microsoft.com/office/drawing/2014/main" id="{689F097A-5012-6048-8CF1-33E888478E94}"/>
                </a:ext>
              </a:extLst>
            </p:cNvPr>
            <p:cNvGrpSpPr/>
            <p:nvPr/>
          </p:nvGrpSpPr>
          <p:grpSpPr>
            <a:xfrm>
              <a:off x="1320600" y="1646638"/>
              <a:ext cx="2044332" cy="794464"/>
              <a:chOff x="1213773" y="3479485"/>
              <a:chExt cx="2044332" cy="794464"/>
            </a:xfrm>
          </p:grpSpPr>
          <p:sp>
            <p:nvSpPr>
              <p:cNvPr id="31" name="Rectangle 30">
                <a:extLst>
                  <a:ext uri="{FF2B5EF4-FFF2-40B4-BE49-F238E27FC236}">
                    <a16:creationId xmlns:a16="http://schemas.microsoft.com/office/drawing/2014/main" id="{D0195349-4D02-5041-8D42-E2FC934DE3BE}"/>
                  </a:ext>
                </a:extLst>
              </p:cNvPr>
              <p:cNvSpPr/>
              <p:nvPr/>
            </p:nvSpPr>
            <p:spPr>
              <a:xfrm>
                <a:off x="1233996" y="3479485"/>
                <a:ext cx="2024109" cy="7944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D64E8946-F093-B446-A18A-8E3461F24DB1}"/>
                  </a:ext>
                </a:extLst>
              </p:cNvPr>
              <p:cNvSpPr/>
              <p:nvPr/>
            </p:nvSpPr>
            <p:spPr>
              <a:xfrm>
                <a:off x="1213773" y="3690649"/>
                <a:ext cx="2031712" cy="400110"/>
              </a:xfrm>
              <a:prstGeom prst="rect">
                <a:avLst/>
              </a:prstGeom>
              <a:noFill/>
            </p:spPr>
            <p:txBody>
              <a:bodyPr wrap="square" lIns="91440" tIns="45720" rIns="91440" bIns="45720">
                <a:spAutoFit/>
              </a:bodyPr>
              <a:lstStyle/>
              <a:p>
                <a:pPr algn="ctr"/>
                <a:r>
                  <a:rPr lang="en-US" sz="2000" dirty="0">
                    <a:ln w="0"/>
                    <a:effectLst>
                      <a:outerShdw blurRad="38100" dist="19050" dir="2700000" algn="tl" rotWithShape="0">
                        <a:schemeClr val="dk1">
                          <a:alpha val="40000"/>
                        </a:schemeClr>
                      </a:outerShdw>
                    </a:effectLst>
                  </a:rPr>
                  <a:t>Workforce</a:t>
                </a:r>
                <a:endParaRPr lang="en-US" sz="2000" b="0" cap="none" spc="0" dirty="0">
                  <a:ln w="0"/>
                  <a:solidFill>
                    <a:schemeClr val="tx1"/>
                  </a:solidFill>
                  <a:effectLst>
                    <a:outerShdw blurRad="38100" dist="19050" dir="2700000" algn="tl" rotWithShape="0">
                      <a:schemeClr val="dk1">
                        <a:alpha val="40000"/>
                      </a:schemeClr>
                    </a:outerShdw>
                  </a:effectLst>
                </a:endParaRPr>
              </a:p>
            </p:txBody>
          </p:sp>
        </p:grpSp>
        <p:pic>
          <p:nvPicPr>
            <p:cNvPr id="34" name="Picture 33">
              <a:extLst>
                <a:ext uri="{FF2B5EF4-FFF2-40B4-BE49-F238E27FC236}">
                  <a16:creationId xmlns:a16="http://schemas.microsoft.com/office/drawing/2014/main" id="{32056089-E42C-7541-A149-470AB95DBEA6}"/>
                </a:ext>
              </a:extLst>
            </p:cNvPr>
            <p:cNvPicPr>
              <a:picLocks noChangeAspect="1"/>
            </p:cNvPicPr>
            <p:nvPr/>
          </p:nvPicPr>
          <p:blipFill>
            <a:blip r:embed="rId3"/>
            <a:stretch>
              <a:fillRect/>
            </a:stretch>
          </p:blipFill>
          <p:spPr>
            <a:xfrm>
              <a:off x="1340823" y="2453240"/>
              <a:ext cx="2011489" cy="1970716"/>
            </a:xfrm>
            <a:prstGeom prst="rect">
              <a:avLst/>
            </a:prstGeom>
          </p:spPr>
        </p:pic>
      </p:grpSp>
      <p:cxnSp>
        <p:nvCxnSpPr>
          <p:cNvPr id="6" name="Straight Arrow Connector 5">
            <a:extLst>
              <a:ext uri="{FF2B5EF4-FFF2-40B4-BE49-F238E27FC236}">
                <a16:creationId xmlns:a16="http://schemas.microsoft.com/office/drawing/2014/main" id="{A66373D0-70E4-A846-846E-B5981B81FE3D}"/>
              </a:ext>
            </a:extLst>
          </p:cNvPr>
          <p:cNvCxnSpPr>
            <a:cxnSpLocks/>
          </p:cNvCxnSpPr>
          <p:nvPr/>
        </p:nvCxnSpPr>
        <p:spPr>
          <a:xfrm flipV="1">
            <a:off x="3116637" y="2944993"/>
            <a:ext cx="5644938" cy="49879"/>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2562945C-874A-5D4F-98D6-C3B68DE6551E}"/>
              </a:ext>
            </a:extLst>
          </p:cNvPr>
          <p:cNvCxnSpPr>
            <a:cxnSpLocks/>
            <a:stCxn id="15" idx="1"/>
          </p:cNvCxnSpPr>
          <p:nvPr/>
        </p:nvCxnSpPr>
        <p:spPr>
          <a:xfrm flipH="1">
            <a:off x="3080552" y="3151517"/>
            <a:ext cx="5693643" cy="34542"/>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D5F0453C-C747-0B48-87FF-811F156A5A83}"/>
              </a:ext>
            </a:extLst>
          </p:cNvPr>
          <p:cNvCxnSpPr>
            <a:cxnSpLocks/>
          </p:cNvCxnSpPr>
          <p:nvPr/>
        </p:nvCxnSpPr>
        <p:spPr>
          <a:xfrm flipV="1">
            <a:off x="10437812" y="2101660"/>
            <a:ext cx="0" cy="469987"/>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208BC83-8882-354A-9598-4B1192232B06}"/>
              </a:ext>
            </a:extLst>
          </p:cNvPr>
          <p:cNvCxnSpPr>
            <a:cxnSpLocks/>
          </p:cNvCxnSpPr>
          <p:nvPr/>
        </p:nvCxnSpPr>
        <p:spPr>
          <a:xfrm flipV="1">
            <a:off x="10437812" y="3429000"/>
            <a:ext cx="0" cy="469987"/>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38A15F84-1D54-8843-B14F-1F8BD2B1E891}"/>
              </a:ext>
            </a:extLst>
          </p:cNvPr>
          <p:cNvCxnSpPr>
            <a:cxnSpLocks/>
          </p:cNvCxnSpPr>
          <p:nvPr/>
        </p:nvCxnSpPr>
        <p:spPr>
          <a:xfrm>
            <a:off x="9152029" y="2131485"/>
            <a:ext cx="0" cy="46201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BD0E2E44-56EC-8D4E-9CED-0A5E8F6C6AFC}"/>
              </a:ext>
            </a:extLst>
          </p:cNvPr>
          <p:cNvCxnSpPr>
            <a:cxnSpLocks/>
          </p:cNvCxnSpPr>
          <p:nvPr/>
        </p:nvCxnSpPr>
        <p:spPr>
          <a:xfrm>
            <a:off x="9143782" y="3506519"/>
            <a:ext cx="0" cy="46201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48740054-2480-E04E-A4A4-2EF27F22D82C}"/>
              </a:ext>
            </a:extLst>
          </p:cNvPr>
          <p:cNvSpPr/>
          <p:nvPr/>
        </p:nvSpPr>
        <p:spPr>
          <a:xfrm>
            <a:off x="1286222" y="5305154"/>
            <a:ext cx="1551929" cy="646331"/>
          </a:xfrm>
          <a:prstGeom prst="rect">
            <a:avLst/>
          </a:prstGeom>
          <a:noFill/>
        </p:spPr>
        <p:txBody>
          <a:bodyPr wrap="square" lIns="91440" tIns="45720" rIns="91440" bIns="45720">
            <a:spAutoFit/>
          </a:bodyPr>
          <a:lstStyle/>
          <a:p>
            <a:pPr algn="ctr"/>
            <a:r>
              <a:rPr lang="en-US" sz="3600" b="0" cap="none" spc="0" dirty="0">
                <a:ln w="0"/>
                <a:solidFill>
                  <a:schemeClr val="tx1"/>
                </a:solidFill>
                <a:effectLst>
                  <a:outerShdw blurRad="38100" dist="19050" dir="2700000" algn="tl" rotWithShape="0">
                    <a:schemeClr val="dk1">
                      <a:alpha val="40000"/>
                    </a:schemeClr>
                  </a:outerShdw>
                </a:effectLst>
              </a:rPr>
              <a:t>Client</a:t>
            </a:r>
          </a:p>
        </p:txBody>
      </p:sp>
    </p:spTree>
    <p:extLst>
      <p:ext uri="{BB962C8B-B14F-4D97-AF65-F5344CB8AC3E}">
        <p14:creationId xmlns:p14="http://schemas.microsoft.com/office/powerpoint/2010/main" val="3158691812"/>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extLst/>
          </a:blip>
          <a:stretch/>
        </a:blip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3" name="Rectangle 22">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6" name="Rectangle 25">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8" name="Group 27">
            <a:extLst>
              <a:ext uri="{FF2B5EF4-FFF2-40B4-BE49-F238E27FC236}">
                <a16:creationId xmlns:a16="http://schemas.microsoft.com/office/drawing/2014/main" id="{F1ECA4FE-7D2F-4576-B767-3A5F5ABFE9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29" name="Rectangle 28">
              <a:extLst>
                <a:ext uri="{FF2B5EF4-FFF2-40B4-BE49-F238E27FC236}">
                  <a16:creationId xmlns:a16="http://schemas.microsoft.com/office/drawing/2014/main" id="{5969441E-5462-4859-86CD-1737FDE360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30" name="Freeform 5">
              <a:extLst>
                <a:ext uri="{FF2B5EF4-FFF2-40B4-BE49-F238E27FC236}">
                  <a16:creationId xmlns:a16="http://schemas.microsoft.com/office/drawing/2014/main" id="{596BD4B5-6833-40CC-96FE-EDC6756342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cxnSp>
        <p:nvCxnSpPr>
          <p:cNvPr id="32" name="Straight Connector 31">
            <a:extLst>
              <a:ext uri="{FF2B5EF4-FFF2-40B4-BE49-F238E27FC236}">
                <a16:creationId xmlns:a16="http://schemas.microsoft.com/office/drawing/2014/main" id="{E81F53E2-F556-42FA-8D24-113839EE19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58249" y="4166888"/>
            <a:ext cx="675502" cy="0"/>
          </a:xfrm>
          <a:prstGeom prst="line">
            <a:avLst/>
          </a:prstGeom>
          <a:ln w="127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80D11E94-C72D-394D-998F-441E69392C53}"/>
              </a:ext>
            </a:extLst>
          </p:cNvPr>
          <p:cNvPicPr>
            <a:picLocks noChangeAspect="1"/>
          </p:cNvPicPr>
          <p:nvPr/>
        </p:nvPicPr>
        <p:blipFill>
          <a:blip r:embed="rId3"/>
          <a:stretch>
            <a:fillRect/>
          </a:stretch>
        </p:blipFill>
        <p:spPr>
          <a:xfrm>
            <a:off x="2808943" y="675432"/>
            <a:ext cx="7014065" cy="4782317"/>
          </a:xfrm>
          <a:prstGeom prst="rect">
            <a:avLst/>
          </a:prstGeom>
        </p:spPr>
      </p:pic>
      <p:sp>
        <p:nvSpPr>
          <p:cNvPr id="38" name="Rectangle 37">
            <a:extLst>
              <a:ext uri="{FF2B5EF4-FFF2-40B4-BE49-F238E27FC236}">
                <a16:creationId xmlns:a16="http://schemas.microsoft.com/office/drawing/2014/main" id="{5FDC1629-DF4E-DE43-833D-A57954715D9C}"/>
              </a:ext>
            </a:extLst>
          </p:cNvPr>
          <p:cNvSpPr/>
          <p:nvPr/>
        </p:nvSpPr>
        <p:spPr>
          <a:xfrm>
            <a:off x="4360354" y="5534576"/>
            <a:ext cx="3742498" cy="707886"/>
          </a:xfrm>
          <a:prstGeom prst="rect">
            <a:avLst/>
          </a:prstGeom>
          <a:noFill/>
        </p:spPr>
        <p:txBody>
          <a:bodyPr wrap="square" lIns="91440" tIns="45720" rIns="91440" bIns="45720">
            <a:spAutoFit/>
          </a:bodyPr>
          <a:lstStyle/>
          <a:p>
            <a:pPr algn="ctr"/>
            <a:r>
              <a:rPr lang="en-US" sz="2000" b="0" cap="none" spc="0" dirty="0">
                <a:ln w="0"/>
                <a:solidFill>
                  <a:schemeClr val="tx1"/>
                </a:solidFill>
                <a:effectLst>
                  <a:outerShdw blurRad="38100" dist="19050" dir="2700000" algn="tl" rotWithShape="0">
                    <a:schemeClr val="dk1">
                      <a:alpha val="40000"/>
                    </a:schemeClr>
                  </a:outerShdw>
                </a:effectLst>
              </a:rPr>
              <a:t>Synthetic Data distribution over 1 month </a:t>
            </a:r>
          </a:p>
        </p:txBody>
      </p:sp>
    </p:spTree>
    <p:extLst>
      <p:ext uri="{BB962C8B-B14F-4D97-AF65-F5344CB8AC3E}">
        <p14:creationId xmlns:p14="http://schemas.microsoft.com/office/powerpoint/2010/main" val="1021844554"/>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extLst/>
          </a:blip>
          <a:stretch/>
        </a:blip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3" name="Rectangle 22">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6" name="Rectangle 25">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28" name="Group 27">
            <a:extLst>
              <a:ext uri="{FF2B5EF4-FFF2-40B4-BE49-F238E27FC236}">
                <a16:creationId xmlns:a16="http://schemas.microsoft.com/office/drawing/2014/main" id="{F1ECA4FE-7D2F-4576-B767-3A5F5ABFE9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29" name="Rectangle 28">
              <a:extLst>
                <a:ext uri="{FF2B5EF4-FFF2-40B4-BE49-F238E27FC236}">
                  <a16:creationId xmlns:a16="http://schemas.microsoft.com/office/drawing/2014/main" id="{5969441E-5462-4859-86CD-1737FDE360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30" name="Freeform 5">
              <a:extLst>
                <a:ext uri="{FF2B5EF4-FFF2-40B4-BE49-F238E27FC236}">
                  <a16:creationId xmlns:a16="http://schemas.microsoft.com/office/drawing/2014/main" id="{596BD4B5-6833-40CC-96FE-EDC6756342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cxnSp>
        <p:nvCxnSpPr>
          <p:cNvPr id="32" name="Straight Connector 31">
            <a:extLst>
              <a:ext uri="{FF2B5EF4-FFF2-40B4-BE49-F238E27FC236}">
                <a16:creationId xmlns:a16="http://schemas.microsoft.com/office/drawing/2014/main" id="{E81F53E2-F556-42FA-8D24-113839EE19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58249" y="4166888"/>
            <a:ext cx="675502" cy="0"/>
          </a:xfrm>
          <a:prstGeom prst="line">
            <a:avLst/>
          </a:prstGeom>
          <a:ln w="127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0" name="Title 1">
            <a:extLst>
              <a:ext uri="{FF2B5EF4-FFF2-40B4-BE49-F238E27FC236}">
                <a16:creationId xmlns:a16="http://schemas.microsoft.com/office/drawing/2014/main" id="{4DC7A94E-464E-B043-A0E2-E2695E8AB405}"/>
              </a:ext>
            </a:extLst>
          </p:cNvPr>
          <p:cNvSpPr>
            <a:spLocks noGrp="1"/>
          </p:cNvSpPr>
          <p:nvPr>
            <p:ph type="title"/>
          </p:nvPr>
        </p:nvSpPr>
        <p:spPr>
          <a:xfrm>
            <a:off x="3691981" y="754138"/>
            <a:ext cx="4808037" cy="445708"/>
          </a:xfrm>
        </p:spPr>
        <p:txBody>
          <a:bodyPr vert="horz" lIns="91440" tIns="45720" rIns="91440" bIns="45720" rtlCol="0" anchor="b">
            <a:normAutofit fontScale="90000"/>
          </a:bodyPr>
          <a:lstStyle/>
          <a:p>
            <a:pPr algn="ctr"/>
            <a:r>
              <a:rPr lang="en-US" sz="2000" dirty="0">
                <a:solidFill>
                  <a:schemeClr val="tx1"/>
                </a:solidFill>
              </a:rPr>
              <a:t>Machine Learning Model Architecture</a:t>
            </a:r>
          </a:p>
        </p:txBody>
      </p:sp>
      <p:grpSp>
        <p:nvGrpSpPr>
          <p:cNvPr id="79" name="Group 78">
            <a:extLst>
              <a:ext uri="{FF2B5EF4-FFF2-40B4-BE49-F238E27FC236}">
                <a16:creationId xmlns:a16="http://schemas.microsoft.com/office/drawing/2014/main" id="{C7D9D563-77E3-B04E-8C83-36D47B63ECC0}"/>
              </a:ext>
            </a:extLst>
          </p:cNvPr>
          <p:cNvGrpSpPr/>
          <p:nvPr/>
        </p:nvGrpSpPr>
        <p:grpSpPr>
          <a:xfrm>
            <a:off x="684633" y="1894779"/>
            <a:ext cx="1234155" cy="3248667"/>
            <a:chOff x="1587373" y="2348394"/>
            <a:chExt cx="1234155" cy="3248667"/>
          </a:xfrm>
        </p:grpSpPr>
        <p:grpSp>
          <p:nvGrpSpPr>
            <p:cNvPr id="73" name="Group 72">
              <a:extLst>
                <a:ext uri="{FF2B5EF4-FFF2-40B4-BE49-F238E27FC236}">
                  <a16:creationId xmlns:a16="http://schemas.microsoft.com/office/drawing/2014/main" id="{AEDD155B-1EF9-9345-9EE0-32AABD67DDCB}"/>
                </a:ext>
              </a:extLst>
            </p:cNvPr>
            <p:cNvGrpSpPr/>
            <p:nvPr/>
          </p:nvGrpSpPr>
          <p:grpSpPr>
            <a:xfrm>
              <a:off x="1587373" y="3826933"/>
              <a:ext cx="1178405" cy="1770128"/>
              <a:chOff x="4183817" y="2336800"/>
              <a:chExt cx="2313412" cy="3373150"/>
            </a:xfrm>
          </p:grpSpPr>
          <p:sp>
            <p:nvSpPr>
              <p:cNvPr id="61" name="Rectangle 60">
                <a:extLst>
                  <a:ext uri="{FF2B5EF4-FFF2-40B4-BE49-F238E27FC236}">
                    <a16:creationId xmlns:a16="http://schemas.microsoft.com/office/drawing/2014/main" id="{43086792-45AC-E14E-8CDA-10B1CAAEFF23}"/>
                  </a:ext>
                </a:extLst>
              </p:cNvPr>
              <p:cNvSpPr/>
              <p:nvPr/>
            </p:nvSpPr>
            <p:spPr>
              <a:xfrm>
                <a:off x="5051550" y="3478824"/>
                <a:ext cx="1445679" cy="1376127"/>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itle 1">
                <a:extLst>
                  <a:ext uri="{FF2B5EF4-FFF2-40B4-BE49-F238E27FC236}">
                    <a16:creationId xmlns:a16="http://schemas.microsoft.com/office/drawing/2014/main" id="{E5D53E25-1201-9240-9822-A877231BDB0C}"/>
                  </a:ext>
                </a:extLst>
              </p:cNvPr>
              <p:cNvSpPr txBox="1">
                <a:spLocks/>
              </p:cNvSpPr>
              <p:nvPr/>
            </p:nvSpPr>
            <p:spPr bwMode="gray">
              <a:xfrm>
                <a:off x="4674463" y="5052038"/>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X1</a:t>
                </a:r>
                <a:r>
                  <a:rPr lang="en-US" sz="1000" baseline="-25000" dirty="0">
                    <a:solidFill>
                      <a:schemeClr val="tx1"/>
                    </a:solidFill>
                  </a:rPr>
                  <a:t>t</a:t>
                </a:r>
              </a:p>
            </p:txBody>
          </p:sp>
          <p:cxnSp>
            <p:nvCxnSpPr>
              <p:cNvPr id="4" name="Straight Arrow Connector 3">
                <a:extLst>
                  <a:ext uri="{FF2B5EF4-FFF2-40B4-BE49-F238E27FC236}">
                    <a16:creationId xmlns:a16="http://schemas.microsoft.com/office/drawing/2014/main" id="{0B56921B-12B3-E441-AEA7-646E9E25C7B6}"/>
                  </a:ext>
                </a:extLst>
              </p:cNvPr>
              <p:cNvCxnSpPr>
                <a:cxnSpLocks/>
              </p:cNvCxnSpPr>
              <p:nvPr/>
            </p:nvCxnSpPr>
            <p:spPr>
              <a:xfrm flipV="1">
                <a:off x="5749337" y="4909311"/>
                <a:ext cx="0" cy="80063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Title 1">
                <a:extLst>
                  <a:ext uri="{FF2B5EF4-FFF2-40B4-BE49-F238E27FC236}">
                    <a16:creationId xmlns:a16="http://schemas.microsoft.com/office/drawing/2014/main" id="{9491E71E-A90C-744E-BB65-CB8DA099D01B}"/>
                  </a:ext>
                </a:extLst>
              </p:cNvPr>
              <p:cNvSpPr txBox="1">
                <a:spLocks/>
              </p:cNvSpPr>
              <p:nvPr/>
            </p:nvSpPr>
            <p:spPr bwMode="gray">
              <a:xfrm>
                <a:off x="4804228" y="2923307"/>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X1</a:t>
                </a:r>
                <a:r>
                  <a:rPr lang="en-US" sz="1000" baseline="-25000" dirty="0">
                    <a:solidFill>
                      <a:schemeClr val="tx1"/>
                    </a:solidFill>
                  </a:rPr>
                  <a:t>t+10</a:t>
                </a:r>
              </a:p>
            </p:txBody>
          </p:sp>
          <p:cxnSp>
            <p:nvCxnSpPr>
              <p:cNvPr id="64" name="Straight Arrow Connector 63">
                <a:extLst>
                  <a:ext uri="{FF2B5EF4-FFF2-40B4-BE49-F238E27FC236}">
                    <a16:creationId xmlns:a16="http://schemas.microsoft.com/office/drawing/2014/main" id="{17404A60-9F4B-DE4A-9886-53F659406F05}"/>
                  </a:ext>
                </a:extLst>
              </p:cNvPr>
              <p:cNvCxnSpPr>
                <a:cxnSpLocks/>
              </p:cNvCxnSpPr>
              <p:nvPr/>
            </p:nvCxnSpPr>
            <p:spPr>
              <a:xfrm flipV="1">
                <a:off x="5774389" y="2336800"/>
                <a:ext cx="0" cy="1025793"/>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D750987-8BD2-5F4B-AFB9-E190A7DB47FD}"/>
                  </a:ext>
                </a:extLst>
              </p:cNvPr>
              <p:cNvCxnSpPr>
                <a:cxnSpLocks/>
              </p:cNvCxnSpPr>
              <p:nvPr/>
            </p:nvCxnSpPr>
            <p:spPr>
              <a:xfrm>
                <a:off x="4188593" y="2716214"/>
                <a:ext cx="1560742"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6BF4B38E-4C1B-A64C-B2E3-573AD3219BAF}"/>
                  </a:ext>
                </a:extLst>
              </p:cNvPr>
              <p:cNvCxnSpPr>
                <a:cxnSpLocks/>
              </p:cNvCxnSpPr>
              <p:nvPr/>
            </p:nvCxnSpPr>
            <p:spPr>
              <a:xfrm>
                <a:off x="4186299" y="2739417"/>
                <a:ext cx="0" cy="142747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E7A0E591-1FA9-B249-BEB5-A6586E240F06}"/>
                  </a:ext>
                </a:extLst>
              </p:cNvPr>
              <p:cNvCxnSpPr>
                <a:cxnSpLocks/>
              </p:cNvCxnSpPr>
              <p:nvPr/>
            </p:nvCxnSpPr>
            <p:spPr>
              <a:xfrm flipV="1">
                <a:off x="4183817" y="4201330"/>
                <a:ext cx="797709" cy="1"/>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74" name="Oval 73">
              <a:extLst>
                <a:ext uri="{FF2B5EF4-FFF2-40B4-BE49-F238E27FC236}">
                  <a16:creationId xmlns:a16="http://schemas.microsoft.com/office/drawing/2014/main" id="{DCEDFA42-AE63-9842-B43C-7CE4726175A8}"/>
                </a:ext>
              </a:extLst>
            </p:cNvPr>
            <p:cNvSpPr/>
            <p:nvPr/>
          </p:nvSpPr>
          <p:spPr>
            <a:xfrm>
              <a:off x="1948105" y="2974663"/>
              <a:ext cx="873423" cy="853860"/>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5" name="Straight Arrow Connector 74">
              <a:extLst>
                <a:ext uri="{FF2B5EF4-FFF2-40B4-BE49-F238E27FC236}">
                  <a16:creationId xmlns:a16="http://schemas.microsoft.com/office/drawing/2014/main" id="{79815E31-6DD9-5A4A-81D5-A1F034FE377F}"/>
                </a:ext>
              </a:extLst>
            </p:cNvPr>
            <p:cNvCxnSpPr>
              <a:cxnSpLocks/>
            </p:cNvCxnSpPr>
            <p:nvPr/>
          </p:nvCxnSpPr>
          <p:spPr>
            <a:xfrm flipV="1">
              <a:off x="2397578" y="2348394"/>
              <a:ext cx="0" cy="62626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7" name="Title 1">
              <a:extLst>
                <a:ext uri="{FF2B5EF4-FFF2-40B4-BE49-F238E27FC236}">
                  <a16:creationId xmlns:a16="http://schemas.microsoft.com/office/drawing/2014/main" id="{951A9366-2D5B-C248-B355-006427987024}"/>
                </a:ext>
              </a:extLst>
            </p:cNvPr>
            <p:cNvSpPr txBox="1">
              <a:spLocks/>
            </p:cNvSpPr>
            <p:nvPr/>
          </p:nvSpPr>
          <p:spPr bwMode="gray">
            <a:xfrm>
              <a:off x="1814148" y="2595010"/>
              <a:ext cx="604521" cy="233894"/>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Y1</a:t>
              </a:r>
              <a:r>
                <a:rPr lang="en-US" sz="1000" baseline="-25000" dirty="0">
                  <a:solidFill>
                    <a:schemeClr val="tx1"/>
                  </a:solidFill>
                </a:rPr>
                <a:t>t</a:t>
              </a:r>
            </a:p>
          </p:txBody>
        </p:sp>
      </p:grpSp>
      <p:grpSp>
        <p:nvGrpSpPr>
          <p:cNvPr id="80" name="Group 79">
            <a:extLst>
              <a:ext uri="{FF2B5EF4-FFF2-40B4-BE49-F238E27FC236}">
                <a16:creationId xmlns:a16="http://schemas.microsoft.com/office/drawing/2014/main" id="{34667504-08C4-6B49-84F2-BC02F9BF853D}"/>
              </a:ext>
            </a:extLst>
          </p:cNvPr>
          <p:cNvGrpSpPr/>
          <p:nvPr/>
        </p:nvGrpSpPr>
        <p:grpSpPr>
          <a:xfrm>
            <a:off x="2088365" y="1940758"/>
            <a:ext cx="1234155" cy="3248667"/>
            <a:chOff x="1587373" y="2348394"/>
            <a:chExt cx="1234155" cy="3248667"/>
          </a:xfrm>
        </p:grpSpPr>
        <p:grpSp>
          <p:nvGrpSpPr>
            <p:cNvPr id="81" name="Group 80">
              <a:extLst>
                <a:ext uri="{FF2B5EF4-FFF2-40B4-BE49-F238E27FC236}">
                  <a16:creationId xmlns:a16="http://schemas.microsoft.com/office/drawing/2014/main" id="{DF62AF8B-E9D2-364C-B9A1-3284A02D5ACE}"/>
                </a:ext>
              </a:extLst>
            </p:cNvPr>
            <p:cNvGrpSpPr/>
            <p:nvPr/>
          </p:nvGrpSpPr>
          <p:grpSpPr>
            <a:xfrm>
              <a:off x="1587373" y="3826933"/>
              <a:ext cx="1178405" cy="1770128"/>
              <a:chOff x="4183817" y="2336800"/>
              <a:chExt cx="2313412" cy="3373150"/>
            </a:xfrm>
          </p:grpSpPr>
          <p:sp>
            <p:nvSpPr>
              <p:cNvPr id="85" name="Rectangle 84">
                <a:extLst>
                  <a:ext uri="{FF2B5EF4-FFF2-40B4-BE49-F238E27FC236}">
                    <a16:creationId xmlns:a16="http://schemas.microsoft.com/office/drawing/2014/main" id="{B28EB7E9-F06A-934C-AEB1-D98C31AB787C}"/>
                  </a:ext>
                </a:extLst>
              </p:cNvPr>
              <p:cNvSpPr/>
              <p:nvPr/>
            </p:nvSpPr>
            <p:spPr>
              <a:xfrm>
                <a:off x="5051550" y="3478824"/>
                <a:ext cx="1445679" cy="1376127"/>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Title 1">
                <a:extLst>
                  <a:ext uri="{FF2B5EF4-FFF2-40B4-BE49-F238E27FC236}">
                    <a16:creationId xmlns:a16="http://schemas.microsoft.com/office/drawing/2014/main" id="{8C796ADD-DF1A-E642-86D7-226A7ED117A0}"/>
                  </a:ext>
                </a:extLst>
              </p:cNvPr>
              <p:cNvSpPr txBox="1">
                <a:spLocks/>
              </p:cNvSpPr>
              <p:nvPr/>
            </p:nvSpPr>
            <p:spPr bwMode="gray">
              <a:xfrm>
                <a:off x="4674463" y="5052038"/>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X2</a:t>
                </a:r>
                <a:r>
                  <a:rPr lang="en-US" sz="1000" baseline="-25000" dirty="0">
                    <a:solidFill>
                      <a:schemeClr val="tx1"/>
                    </a:solidFill>
                  </a:rPr>
                  <a:t>t</a:t>
                </a:r>
              </a:p>
            </p:txBody>
          </p:sp>
          <p:cxnSp>
            <p:nvCxnSpPr>
              <p:cNvPr id="87" name="Straight Arrow Connector 86">
                <a:extLst>
                  <a:ext uri="{FF2B5EF4-FFF2-40B4-BE49-F238E27FC236}">
                    <a16:creationId xmlns:a16="http://schemas.microsoft.com/office/drawing/2014/main" id="{0CF49AB3-A7C4-3A49-8A32-53B63A727294}"/>
                  </a:ext>
                </a:extLst>
              </p:cNvPr>
              <p:cNvCxnSpPr>
                <a:cxnSpLocks/>
              </p:cNvCxnSpPr>
              <p:nvPr/>
            </p:nvCxnSpPr>
            <p:spPr>
              <a:xfrm flipV="1">
                <a:off x="5749337" y="4909311"/>
                <a:ext cx="0" cy="80063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Title 1">
                <a:extLst>
                  <a:ext uri="{FF2B5EF4-FFF2-40B4-BE49-F238E27FC236}">
                    <a16:creationId xmlns:a16="http://schemas.microsoft.com/office/drawing/2014/main" id="{1824D9CA-E2AA-D845-8AF6-0C4B6332D25E}"/>
                  </a:ext>
                </a:extLst>
              </p:cNvPr>
              <p:cNvSpPr txBox="1">
                <a:spLocks/>
              </p:cNvSpPr>
              <p:nvPr/>
            </p:nvSpPr>
            <p:spPr bwMode="gray">
              <a:xfrm>
                <a:off x="4804228" y="2923307"/>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X2</a:t>
                </a:r>
                <a:r>
                  <a:rPr lang="en-US" sz="1000" baseline="-25000" dirty="0">
                    <a:solidFill>
                      <a:schemeClr val="tx1"/>
                    </a:solidFill>
                  </a:rPr>
                  <a:t>t+10</a:t>
                </a:r>
              </a:p>
            </p:txBody>
          </p:sp>
          <p:cxnSp>
            <p:nvCxnSpPr>
              <p:cNvPr id="89" name="Straight Arrow Connector 88">
                <a:extLst>
                  <a:ext uri="{FF2B5EF4-FFF2-40B4-BE49-F238E27FC236}">
                    <a16:creationId xmlns:a16="http://schemas.microsoft.com/office/drawing/2014/main" id="{8EE90B5B-12B6-5743-8269-ED30FB7AFC20}"/>
                  </a:ext>
                </a:extLst>
              </p:cNvPr>
              <p:cNvCxnSpPr>
                <a:cxnSpLocks/>
              </p:cNvCxnSpPr>
              <p:nvPr/>
            </p:nvCxnSpPr>
            <p:spPr>
              <a:xfrm flipV="1">
                <a:off x="5774389" y="2336800"/>
                <a:ext cx="0" cy="1025793"/>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A0815F12-D7AF-9A4D-B8AC-CEE038E828A2}"/>
                  </a:ext>
                </a:extLst>
              </p:cNvPr>
              <p:cNvCxnSpPr>
                <a:cxnSpLocks/>
              </p:cNvCxnSpPr>
              <p:nvPr/>
            </p:nvCxnSpPr>
            <p:spPr>
              <a:xfrm>
                <a:off x="4188593" y="2716214"/>
                <a:ext cx="1560742"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5F72CB7F-3ED0-AC47-8BB5-015968A672E5}"/>
                  </a:ext>
                </a:extLst>
              </p:cNvPr>
              <p:cNvCxnSpPr>
                <a:cxnSpLocks/>
              </p:cNvCxnSpPr>
              <p:nvPr/>
            </p:nvCxnSpPr>
            <p:spPr>
              <a:xfrm>
                <a:off x="4186299" y="2739417"/>
                <a:ext cx="0" cy="142747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D30D891D-20BF-F040-BB4C-5D6C44EE8122}"/>
                  </a:ext>
                </a:extLst>
              </p:cNvPr>
              <p:cNvCxnSpPr>
                <a:cxnSpLocks/>
              </p:cNvCxnSpPr>
              <p:nvPr/>
            </p:nvCxnSpPr>
            <p:spPr>
              <a:xfrm flipV="1">
                <a:off x="4183817" y="4201330"/>
                <a:ext cx="797709" cy="1"/>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82" name="Oval 81">
              <a:extLst>
                <a:ext uri="{FF2B5EF4-FFF2-40B4-BE49-F238E27FC236}">
                  <a16:creationId xmlns:a16="http://schemas.microsoft.com/office/drawing/2014/main" id="{D8D12248-8265-884F-8754-12F20047DB5E}"/>
                </a:ext>
              </a:extLst>
            </p:cNvPr>
            <p:cNvSpPr/>
            <p:nvPr/>
          </p:nvSpPr>
          <p:spPr>
            <a:xfrm>
              <a:off x="1948105" y="2974663"/>
              <a:ext cx="873423" cy="853860"/>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3" name="Straight Arrow Connector 82">
              <a:extLst>
                <a:ext uri="{FF2B5EF4-FFF2-40B4-BE49-F238E27FC236}">
                  <a16:creationId xmlns:a16="http://schemas.microsoft.com/office/drawing/2014/main" id="{2FCD2319-F3BB-2E41-BF34-AD6D5073DD9A}"/>
                </a:ext>
              </a:extLst>
            </p:cNvPr>
            <p:cNvCxnSpPr>
              <a:cxnSpLocks/>
            </p:cNvCxnSpPr>
            <p:nvPr/>
          </p:nvCxnSpPr>
          <p:spPr>
            <a:xfrm flipV="1">
              <a:off x="2397578" y="2348394"/>
              <a:ext cx="0" cy="62626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4" name="Title 1">
              <a:extLst>
                <a:ext uri="{FF2B5EF4-FFF2-40B4-BE49-F238E27FC236}">
                  <a16:creationId xmlns:a16="http://schemas.microsoft.com/office/drawing/2014/main" id="{8234421C-3FF6-3B43-8E7D-F95D13DA1B6E}"/>
                </a:ext>
              </a:extLst>
            </p:cNvPr>
            <p:cNvSpPr txBox="1">
              <a:spLocks/>
            </p:cNvSpPr>
            <p:nvPr/>
          </p:nvSpPr>
          <p:spPr bwMode="gray">
            <a:xfrm>
              <a:off x="1814148" y="2595010"/>
              <a:ext cx="604521" cy="233894"/>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Y2</a:t>
              </a:r>
              <a:r>
                <a:rPr lang="en-US" sz="1000" baseline="-25000" dirty="0">
                  <a:solidFill>
                    <a:schemeClr val="tx1"/>
                  </a:solidFill>
                </a:rPr>
                <a:t>t</a:t>
              </a:r>
            </a:p>
          </p:txBody>
        </p:sp>
      </p:grpSp>
      <p:grpSp>
        <p:nvGrpSpPr>
          <p:cNvPr id="145" name="Group 144">
            <a:extLst>
              <a:ext uri="{FF2B5EF4-FFF2-40B4-BE49-F238E27FC236}">
                <a16:creationId xmlns:a16="http://schemas.microsoft.com/office/drawing/2014/main" id="{AADD4135-9E5F-3B4B-8707-A81534FBD295}"/>
              </a:ext>
            </a:extLst>
          </p:cNvPr>
          <p:cNvGrpSpPr/>
          <p:nvPr/>
        </p:nvGrpSpPr>
        <p:grpSpPr>
          <a:xfrm>
            <a:off x="3596482" y="1960265"/>
            <a:ext cx="1234155" cy="3248667"/>
            <a:chOff x="1587373" y="2348394"/>
            <a:chExt cx="1234155" cy="3248667"/>
          </a:xfrm>
        </p:grpSpPr>
        <p:grpSp>
          <p:nvGrpSpPr>
            <p:cNvPr id="146" name="Group 145">
              <a:extLst>
                <a:ext uri="{FF2B5EF4-FFF2-40B4-BE49-F238E27FC236}">
                  <a16:creationId xmlns:a16="http://schemas.microsoft.com/office/drawing/2014/main" id="{67435867-B83D-8C4C-9149-7B7210170DCC}"/>
                </a:ext>
              </a:extLst>
            </p:cNvPr>
            <p:cNvGrpSpPr/>
            <p:nvPr/>
          </p:nvGrpSpPr>
          <p:grpSpPr>
            <a:xfrm>
              <a:off x="1587373" y="3826933"/>
              <a:ext cx="1178405" cy="1770128"/>
              <a:chOff x="4183817" y="2336800"/>
              <a:chExt cx="2313412" cy="3373150"/>
            </a:xfrm>
          </p:grpSpPr>
          <p:sp>
            <p:nvSpPr>
              <p:cNvPr id="150" name="Rectangle 149">
                <a:extLst>
                  <a:ext uri="{FF2B5EF4-FFF2-40B4-BE49-F238E27FC236}">
                    <a16:creationId xmlns:a16="http://schemas.microsoft.com/office/drawing/2014/main" id="{35C5DF3B-1A95-7642-9DFE-60A9B7DF94CE}"/>
                  </a:ext>
                </a:extLst>
              </p:cNvPr>
              <p:cNvSpPr/>
              <p:nvPr/>
            </p:nvSpPr>
            <p:spPr>
              <a:xfrm>
                <a:off x="5051550" y="3478824"/>
                <a:ext cx="1445679" cy="1376127"/>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Title 1">
                <a:extLst>
                  <a:ext uri="{FF2B5EF4-FFF2-40B4-BE49-F238E27FC236}">
                    <a16:creationId xmlns:a16="http://schemas.microsoft.com/office/drawing/2014/main" id="{78F8C0B9-42E4-C745-8542-F7A4BEF810FA}"/>
                  </a:ext>
                </a:extLst>
              </p:cNvPr>
              <p:cNvSpPr txBox="1">
                <a:spLocks/>
              </p:cNvSpPr>
              <p:nvPr/>
            </p:nvSpPr>
            <p:spPr bwMode="gray">
              <a:xfrm>
                <a:off x="4674463" y="5052038"/>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X3</a:t>
                </a:r>
                <a:r>
                  <a:rPr lang="en-US" sz="1000" baseline="-25000" dirty="0">
                    <a:solidFill>
                      <a:schemeClr val="tx1"/>
                    </a:solidFill>
                  </a:rPr>
                  <a:t>t</a:t>
                </a:r>
              </a:p>
            </p:txBody>
          </p:sp>
          <p:cxnSp>
            <p:nvCxnSpPr>
              <p:cNvPr id="152" name="Straight Arrow Connector 151">
                <a:extLst>
                  <a:ext uri="{FF2B5EF4-FFF2-40B4-BE49-F238E27FC236}">
                    <a16:creationId xmlns:a16="http://schemas.microsoft.com/office/drawing/2014/main" id="{3E10A962-364F-F44E-94C0-55A8E9CF0591}"/>
                  </a:ext>
                </a:extLst>
              </p:cNvPr>
              <p:cNvCxnSpPr>
                <a:cxnSpLocks/>
              </p:cNvCxnSpPr>
              <p:nvPr/>
            </p:nvCxnSpPr>
            <p:spPr>
              <a:xfrm flipV="1">
                <a:off x="5749337" y="4909311"/>
                <a:ext cx="0" cy="80063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3" name="Title 1">
                <a:extLst>
                  <a:ext uri="{FF2B5EF4-FFF2-40B4-BE49-F238E27FC236}">
                    <a16:creationId xmlns:a16="http://schemas.microsoft.com/office/drawing/2014/main" id="{F324AD93-4814-BA4E-89AD-D00D311F11A0}"/>
                  </a:ext>
                </a:extLst>
              </p:cNvPr>
              <p:cNvSpPr txBox="1">
                <a:spLocks/>
              </p:cNvSpPr>
              <p:nvPr/>
            </p:nvSpPr>
            <p:spPr bwMode="gray">
              <a:xfrm>
                <a:off x="4804228" y="2923307"/>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X3</a:t>
                </a:r>
                <a:r>
                  <a:rPr lang="en-US" sz="1000" baseline="-25000" dirty="0">
                    <a:solidFill>
                      <a:schemeClr val="tx1"/>
                    </a:solidFill>
                  </a:rPr>
                  <a:t>t+10</a:t>
                </a:r>
              </a:p>
            </p:txBody>
          </p:sp>
          <p:cxnSp>
            <p:nvCxnSpPr>
              <p:cNvPr id="154" name="Straight Arrow Connector 153">
                <a:extLst>
                  <a:ext uri="{FF2B5EF4-FFF2-40B4-BE49-F238E27FC236}">
                    <a16:creationId xmlns:a16="http://schemas.microsoft.com/office/drawing/2014/main" id="{1C41A1E6-5E32-DC46-A82D-D5EA805DA8E2}"/>
                  </a:ext>
                </a:extLst>
              </p:cNvPr>
              <p:cNvCxnSpPr>
                <a:cxnSpLocks/>
              </p:cNvCxnSpPr>
              <p:nvPr/>
            </p:nvCxnSpPr>
            <p:spPr>
              <a:xfrm flipV="1">
                <a:off x="5774389" y="2336800"/>
                <a:ext cx="0" cy="1025793"/>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AC8BA42D-6D11-5043-8D78-07A6898C117A}"/>
                  </a:ext>
                </a:extLst>
              </p:cNvPr>
              <p:cNvCxnSpPr>
                <a:cxnSpLocks/>
              </p:cNvCxnSpPr>
              <p:nvPr/>
            </p:nvCxnSpPr>
            <p:spPr>
              <a:xfrm>
                <a:off x="4188593" y="2716214"/>
                <a:ext cx="1560742"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43C0136B-4EC3-2544-A6D2-B5009FED83C0}"/>
                  </a:ext>
                </a:extLst>
              </p:cNvPr>
              <p:cNvCxnSpPr>
                <a:cxnSpLocks/>
              </p:cNvCxnSpPr>
              <p:nvPr/>
            </p:nvCxnSpPr>
            <p:spPr>
              <a:xfrm>
                <a:off x="4186299" y="2739417"/>
                <a:ext cx="0" cy="142747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D80889A7-8191-0A40-A9C2-F9BDDB9563E3}"/>
                  </a:ext>
                </a:extLst>
              </p:cNvPr>
              <p:cNvCxnSpPr>
                <a:cxnSpLocks/>
              </p:cNvCxnSpPr>
              <p:nvPr/>
            </p:nvCxnSpPr>
            <p:spPr>
              <a:xfrm flipV="1">
                <a:off x="4183817" y="4201330"/>
                <a:ext cx="797709" cy="1"/>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47" name="Oval 146">
              <a:extLst>
                <a:ext uri="{FF2B5EF4-FFF2-40B4-BE49-F238E27FC236}">
                  <a16:creationId xmlns:a16="http://schemas.microsoft.com/office/drawing/2014/main" id="{3FCA4CE4-C132-6C42-970F-2C6ECF64658C}"/>
                </a:ext>
              </a:extLst>
            </p:cNvPr>
            <p:cNvSpPr/>
            <p:nvPr/>
          </p:nvSpPr>
          <p:spPr>
            <a:xfrm>
              <a:off x="1948105" y="2974663"/>
              <a:ext cx="873423" cy="853860"/>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8" name="Straight Arrow Connector 147">
              <a:extLst>
                <a:ext uri="{FF2B5EF4-FFF2-40B4-BE49-F238E27FC236}">
                  <a16:creationId xmlns:a16="http://schemas.microsoft.com/office/drawing/2014/main" id="{48306002-CC61-FF48-B30F-784542E4F3E0}"/>
                </a:ext>
              </a:extLst>
            </p:cNvPr>
            <p:cNvCxnSpPr>
              <a:cxnSpLocks/>
            </p:cNvCxnSpPr>
            <p:nvPr/>
          </p:nvCxnSpPr>
          <p:spPr>
            <a:xfrm flipV="1">
              <a:off x="2397578" y="2348394"/>
              <a:ext cx="0" cy="62626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9" name="Title 1">
              <a:extLst>
                <a:ext uri="{FF2B5EF4-FFF2-40B4-BE49-F238E27FC236}">
                  <a16:creationId xmlns:a16="http://schemas.microsoft.com/office/drawing/2014/main" id="{7EAA64A1-7EA4-A345-83B2-692CD42E95ED}"/>
                </a:ext>
              </a:extLst>
            </p:cNvPr>
            <p:cNvSpPr txBox="1">
              <a:spLocks/>
            </p:cNvSpPr>
            <p:nvPr/>
          </p:nvSpPr>
          <p:spPr bwMode="gray">
            <a:xfrm>
              <a:off x="1814148" y="2595010"/>
              <a:ext cx="604521" cy="233894"/>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Y3</a:t>
              </a:r>
              <a:r>
                <a:rPr lang="en-US" sz="1000" baseline="-25000" dirty="0">
                  <a:solidFill>
                    <a:schemeClr val="tx1"/>
                  </a:solidFill>
                </a:rPr>
                <a:t>t</a:t>
              </a:r>
            </a:p>
          </p:txBody>
        </p:sp>
      </p:grpSp>
      <p:grpSp>
        <p:nvGrpSpPr>
          <p:cNvPr id="158" name="Group 157">
            <a:extLst>
              <a:ext uri="{FF2B5EF4-FFF2-40B4-BE49-F238E27FC236}">
                <a16:creationId xmlns:a16="http://schemas.microsoft.com/office/drawing/2014/main" id="{F50B06FB-297C-1746-BC92-2E5529CF2130}"/>
              </a:ext>
            </a:extLst>
          </p:cNvPr>
          <p:cNvGrpSpPr/>
          <p:nvPr/>
        </p:nvGrpSpPr>
        <p:grpSpPr>
          <a:xfrm>
            <a:off x="6932673" y="2052116"/>
            <a:ext cx="1234155" cy="3248667"/>
            <a:chOff x="1587373" y="2348394"/>
            <a:chExt cx="1234155" cy="3248667"/>
          </a:xfrm>
        </p:grpSpPr>
        <p:grpSp>
          <p:nvGrpSpPr>
            <p:cNvPr id="159" name="Group 158">
              <a:extLst>
                <a:ext uri="{FF2B5EF4-FFF2-40B4-BE49-F238E27FC236}">
                  <a16:creationId xmlns:a16="http://schemas.microsoft.com/office/drawing/2014/main" id="{54D08F1E-783B-D041-B871-2812063DB99F}"/>
                </a:ext>
              </a:extLst>
            </p:cNvPr>
            <p:cNvGrpSpPr/>
            <p:nvPr/>
          </p:nvGrpSpPr>
          <p:grpSpPr>
            <a:xfrm>
              <a:off x="1587373" y="3826933"/>
              <a:ext cx="1178405" cy="1770128"/>
              <a:chOff x="4183817" y="2336800"/>
              <a:chExt cx="2313412" cy="3373150"/>
            </a:xfrm>
          </p:grpSpPr>
          <p:sp>
            <p:nvSpPr>
              <p:cNvPr id="163" name="Rectangle 162">
                <a:extLst>
                  <a:ext uri="{FF2B5EF4-FFF2-40B4-BE49-F238E27FC236}">
                    <a16:creationId xmlns:a16="http://schemas.microsoft.com/office/drawing/2014/main" id="{AAF4A216-53EA-3C49-A755-6EA93203F3A9}"/>
                  </a:ext>
                </a:extLst>
              </p:cNvPr>
              <p:cNvSpPr/>
              <p:nvPr/>
            </p:nvSpPr>
            <p:spPr>
              <a:xfrm>
                <a:off x="5051550" y="3478824"/>
                <a:ext cx="1445679" cy="1376127"/>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Title 1">
                <a:extLst>
                  <a:ext uri="{FF2B5EF4-FFF2-40B4-BE49-F238E27FC236}">
                    <a16:creationId xmlns:a16="http://schemas.microsoft.com/office/drawing/2014/main" id="{87BB5DCD-67BF-8C43-88EE-330B1880B8FC}"/>
                  </a:ext>
                </a:extLst>
              </p:cNvPr>
              <p:cNvSpPr txBox="1">
                <a:spLocks/>
              </p:cNvSpPr>
              <p:nvPr/>
            </p:nvSpPr>
            <p:spPr bwMode="gray">
              <a:xfrm>
                <a:off x="4674463" y="5052038"/>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X8</a:t>
                </a:r>
                <a:r>
                  <a:rPr lang="en-US" sz="1000" baseline="-25000" dirty="0">
                    <a:solidFill>
                      <a:schemeClr val="tx1"/>
                    </a:solidFill>
                  </a:rPr>
                  <a:t>t</a:t>
                </a:r>
              </a:p>
            </p:txBody>
          </p:sp>
          <p:cxnSp>
            <p:nvCxnSpPr>
              <p:cNvPr id="165" name="Straight Arrow Connector 164">
                <a:extLst>
                  <a:ext uri="{FF2B5EF4-FFF2-40B4-BE49-F238E27FC236}">
                    <a16:creationId xmlns:a16="http://schemas.microsoft.com/office/drawing/2014/main" id="{B1E38E61-76B9-4B4F-A619-1BA01A8818EB}"/>
                  </a:ext>
                </a:extLst>
              </p:cNvPr>
              <p:cNvCxnSpPr>
                <a:cxnSpLocks/>
              </p:cNvCxnSpPr>
              <p:nvPr/>
            </p:nvCxnSpPr>
            <p:spPr>
              <a:xfrm flipV="1">
                <a:off x="5749337" y="4909311"/>
                <a:ext cx="0" cy="80063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6" name="Title 1">
                <a:extLst>
                  <a:ext uri="{FF2B5EF4-FFF2-40B4-BE49-F238E27FC236}">
                    <a16:creationId xmlns:a16="http://schemas.microsoft.com/office/drawing/2014/main" id="{94632D50-83DB-F848-9366-9085C639DFD3}"/>
                  </a:ext>
                </a:extLst>
              </p:cNvPr>
              <p:cNvSpPr txBox="1">
                <a:spLocks/>
              </p:cNvSpPr>
              <p:nvPr/>
            </p:nvSpPr>
            <p:spPr bwMode="gray">
              <a:xfrm>
                <a:off x="4804228" y="2923307"/>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X8</a:t>
                </a:r>
                <a:r>
                  <a:rPr lang="en-US" sz="1000" baseline="-25000" dirty="0">
                    <a:solidFill>
                      <a:schemeClr val="tx1"/>
                    </a:solidFill>
                  </a:rPr>
                  <a:t>t+10</a:t>
                </a:r>
              </a:p>
            </p:txBody>
          </p:sp>
          <p:cxnSp>
            <p:nvCxnSpPr>
              <p:cNvPr id="167" name="Straight Arrow Connector 166">
                <a:extLst>
                  <a:ext uri="{FF2B5EF4-FFF2-40B4-BE49-F238E27FC236}">
                    <a16:creationId xmlns:a16="http://schemas.microsoft.com/office/drawing/2014/main" id="{934477A9-7A47-014C-A275-202145950927}"/>
                  </a:ext>
                </a:extLst>
              </p:cNvPr>
              <p:cNvCxnSpPr>
                <a:cxnSpLocks/>
              </p:cNvCxnSpPr>
              <p:nvPr/>
            </p:nvCxnSpPr>
            <p:spPr>
              <a:xfrm flipV="1">
                <a:off x="5774389" y="2336800"/>
                <a:ext cx="0" cy="1025793"/>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14C28E65-4D77-554C-AF81-D0F3545AFFDC}"/>
                  </a:ext>
                </a:extLst>
              </p:cNvPr>
              <p:cNvCxnSpPr>
                <a:cxnSpLocks/>
              </p:cNvCxnSpPr>
              <p:nvPr/>
            </p:nvCxnSpPr>
            <p:spPr>
              <a:xfrm>
                <a:off x="4188593" y="2716214"/>
                <a:ext cx="1560742"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C8F076DF-C88F-2445-999B-FC098FC1A04E}"/>
                  </a:ext>
                </a:extLst>
              </p:cNvPr>
              <p:cNvCxnSpPr>
                <a:cxnSpLocks/>
              </p:cNvCxnSpPr>
              <p:nvPr/>
            </p:nvCxnSpPr>
            <p:spPr>
              <a:xfrm>
                <a:off x="4186299" y="2739417"/>
                <a:ext cx="0" cy="142747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FB8D3097-8BBB-0045-8CDB-13049D5E9BBF}"/>
                  </a:ext>
                </a:extLst>
              </p:cNvPr>
              <p:cNvCxnSpPr>
                <a:cxnSpLocks/>
              </p:cNvCxnSpPr>
              <p:nvPr/>
            </p:nvCxnSpPr>
            <p:spPr>
              <a:xfrm flipV="1">
                <a:off x="4183817" y="4201330"/>
                <a:ext cx="797709" cy="1"/>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60" name="Oval 159">
              <a:extLst>
                <a:ext uri="{FF2B5EF4-FFF2-40B4-BE49-F238E27FC236}">
                  <a16:creationId xmlns:a16="http://schemas.microsoft.com/office/drawing/2014/main" id="{26DBC0F5-8073-0B41-A431-3D2E23B4D210}"/>
                </a:ext>
              </a:extLst>
            </p:cNvPr>
            <p:cNvSpPr/>
            <p:nvPr/>
          </p:nvSpPr>
          <p:spPr>
            <a:xfrm>
              <a:off x="1948105" y="2974663"/>
              <a:ext cx="873423" cy="853860"/>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1" name="Straight Arrow Connector 160">
              <a:extLst>
                <a:ext uri="{FF2B5EF4-FFF2-40B4-BE49-F238E27FC236}">
                  <a16:creationId xmlns:a16="http://schemas.microsoft.com/office/drawing/2014/main" id="{518E4BFD-BFEE-2A41-AA5C-AD04F5A98EA0}"/>
                </a:ext>
              </a:extLst>
            </p:cNvPr>
            <p:cNvCxnSpPr>
              <a:cxnSpLocks/>
            </p:cNvCxnSpPr>
            <p:nvPr/>
          </p:nvCxnSpPr>
          <p:spPr>
            <a:xfrm flipV="1">
              <a:off x="2397578" y="2348394"/>
              <a:ext cx="0" cy="62626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2" name="Title 1">
              <a:extLst>
                <a:ext uri="{FF2B5EF4-FFF2-40B4-BE49-F238E27FC236}">
                  <a16:creationId xmlns:a16="http://schemas.microsoft.com/office/drawing/2014/main" id="{27EDD871-4143-D349-B684-F7CC9DE6E133}"/>
                </a:ext>
              </a:extLst>
            </p:cNvPr>
            <p:cNvSpPr txBox="1">
              <a:spLocks/>
            </p:cNvSpPr>
            <p:nvPr/>
          </p:nvSpPr>
          <p:spPr bwMode="gray">
            <a:xfrm>
              <a:off x="1814148" y="2595010"/>
              <a:ext cx="604521" cy="233894"/>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Y8</a:t>
              </a:r>
              <a:r>
                <a:rPr lang="en-US" sz="1000" baseline="-25000" dirty="0">
                  <a:solidFill>
                    <a:schemeClr val="tx1"/>
                  </a:solidFill>
                </a:rPr>
                <a:t>t</a:t>
              </a:r>
            </a:p>
          </p:txBody>
        </p:sp>
      </p:grpSp>
      <p:grpSp>
        <p:nvGrpSpPr>
          <p:cNvPr id="171" name="Group 170">
            <a:extLst>
              <a:ext uri="{FF2B5EF4-FFF2-40B4-BE49-F238E27FC236}">
                <a16:creationId xmlns:a16="http://schemas.microsoft.com/office/drawing/2014/main" id="{A31483CF-FC2C-E949-A807-CAE6BC6BCAF5}"/>
              </a:ext>
            </a:extLst>
          </p:cNvPr>
          <p:cNvGrpSpPr/>
          <p:nvPr/>
        </p:nvGrpSpPr>
        <p:grpSpPr>
          <a:xfrm>
            <a:off x="8303672" y="2120089"/>
            <a:ext cx="1234155" cy="3248667"/>
            <a:chOff x="1587373" y="2348394"/>
            <a:chExt cx="1234155" cy="3248667"/>
          </a:xfrm>
        </p:grpSpPr>
        <p:grpSp>
          <p:nvGrpSpPr>
            <p:cNvPr id="172" name="Group 171">
              <a:extLst>
                <a:ext uri="{FF2B5EF4-FFF2-40B4-BE49-F238E27FC236}">
                  <a16:creationId xmlns:a16="http://schemas.microsoft.com/office/drawing/2014/main" id="{39A90D18-A1F9-F549-88C9-8067BBF730CA}"/>
                </a:ext>
              </a:extLst>
            </p:cNvPr>
            <p:cNvGrpSpPr/>
            <p:nvPr/>
          </p:nvGrpSpPr>
          <p:grpSpPr>
            <a:xfrm>
              <a:off x="1587373" y="3826933"/>
              <a:ext cx="1178405" cy="1770128"/>
              <a:chOff x="4183817" y="2336800"/>
              <a:chExt cx="2313412" cy="3373150"/>
            </a:xfrm>
          </p:grpSpPr>
          <p:sp>
            <p:nvSpPr>
              <p:cNvPr id="176" name="Rectangle 175">
                <a:extLst>
                  <a:ext uri="{FF2B5EF4-FFF2-40B4-BE49-F238E27FC236}">
                    <a16:creationId xmlns:a16="http://schemas.microsoft.com/office/drawing/2014/main" id="{E335234D-D771-8E4F-9A7A-3E36CBC0F1B7}"/>
                  </a:ext>
                </a:extLst>
              </p:cNvPr>
              <p:cNvSpPr/>
              <p:nvPr/>
            </p:nvSpPr>
            <p:spPr>
              <a:xfrm>
                <a:off x="5051550" y="3478824"/>
                <a:ext cx="1445679" cy="1376127"/>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Title 1">
                <a:extLst>
                  <a:ext uri="{FF2B5EF4-FFF2-40B4-BE49-F238E27FC236}">
                    <a16:creationId xmlns:a16="http://schemas.microsoft.com/office/drawing/2014/main" id="{280EBAC1-4D5C-C041-BE52-099878000FB5}"/>
                  </a:ext>
                </a:extLst>
              </p:cNvPr>
              <p:cNvSpPr txBox="1">
                <a:spLocks/>
              </p:cNvSpPr>
              <p:nvPr/>
            </p:nvSpPr>
            <p:spPr bwMode="gray">
              <a:xfrm>
                <a:off x="4674463" y="5052038"/>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X9</a:t>
                </a:r>
                <a:r>
                  <a:rPr lang="en-US" sz="1000" baseline="-25000" dirty="0">
                    <a:solidFill>
                      <a:schemeClr val="tx1"/>
                    </a:solidFill>
                  </a:rPr>
                  <a:t>t</a:t>
                </a:r>
              </a:p>
            </p:txBody>
          </p:sp>
          <p:cxnSp>
            <p:nvCxnSpPr>
              <p:cNvPr id="178" name="Straight Arrow Connector 177">
                <a:extLst>
                  <a:ext uri="{FF2B5EF4-FFF2-40B4-BE49-F238E27FC236}">
                    <a16:creationId xmlns:a16="http://schemas.microsoft.com/office/drawing/2014/main" id="{CCC7ECA1-909F-3044-A139-6F60D5CFA1EC}"/>
                  </a:ext>
                </a:extLst>
              </p:cNvPr>
              <p:cNvCxnSpPr>
                <a:cxnSpLocks/>
              </p:cNvCxnSpPr>
              <p:nvPr/>
            </p:nvCxnSpPr>
            <p:spPr>
              <a:xfrm flipV="1">
                <a:off x="5749337" y="4909311"/>
                <a:ext cx="0" cy="80063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9" name="Title 1">
                <a:extLst>
                  <a:ext uri="{FF2B5EF4-FFF2-40B4-BE49-F238E27FC236}">
                    <a16:creationId xmlns:a16="http://schemas.microsoft.com/office/drawing/2014/main" id="{7C6A8734-032A-F145-B378-511EC045D412}"/>
                  </a:ext>
                </a:extLst>
              </p:cNvPr>
              <p:cNvSpPr txBox="1">
                <a:spLocks/>
              </p:cNvSpPr>
              <p:nvPr/>
            </p:nvSpPr>
            <p:spPr bwMode="gray">
              <a:xfrm>
                <a:off x="4804228" y="2923307"/>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X9</a:t>
                </a:r>
                <a:r>
                  <a:rPr lang="en-US" sz="1000" baseline="-25000" dirty="0">
                    <a:solidFill>
                      <a:schemeClr val="tx1"/>
                    </a:solidFill>
                  </a:rPr>
                  <a:t>t+10</a:t>
                </a:r>
              </a:p>
            </p:txBody>
          </p:sp>
          <p:cxnSp>
            <p:nvCxnSpPr>
              <p:cNvPr id="180" name="Straight Arrow Connector 179">
                <a:extLst>
                  <a:ext uri="{FF2B5EF4-FFF2-40B4-BE49-F238E27FC236}">
                    <a16:creationId xmlns:a16="http://schemas.microsoft.com/office/drawing/2014/main" id="{F90EC187-32A9-424A-8D2E-8379BDD6BDFD}"/>
                  </a:ext>
                </a:extLst>
              </p:cNvPr>
              <p:cNvCxnSpPr>
                <a:cxnSpLocks/>
              </p:cNvCxnSpPr>
              <p:nvPr/>
            </p:nvCxnSpPr>
            <p:spPr>
              <a:xfrm flipV="1">
                <a:off x="5774389" y="2336800"/>
                <a:ext cx="0" cy="1025793"/>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01D3A31F-04A5-414F-B6B7-D619E4F46A47}"/>
                  </a:ext>
                </a:extLst>
              </p:cNvPr>
              <p:cNvCxnSpPr>
                <a:cxnSpLocks/>
              </p:cNvCxnSpPr>
              <p:nvPr/>
            </p:nvCxnSpPr>
            <p:spPr>
              <a:xfrm>
                <a:off x="4188593" y="2716214"/>
                <a:ext cx="1560742"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AA3BFFD3-031C-9542-BEE1-BFB82F811C5F}"/>
                  </a:ext>
                </a:extLst>
              </p:cNvPr>
              <p:cNvCxnSpPr>
                <a:cxnSpLocks/>
              </p:cNvCxnSpPr>
              <p:nvPr/>
            </p:nvCxnSpPr>
            <p:spPr>
              <a:xfrm>
                <a:off x="4186299" y="2739417"/>
                <a:ext cx="0" cy="142747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Arrow Connector 182">
                <a:extLst>
                  <a:ext uri="{FF2B5EF4-FFF2-40B4-BE49-F238E27FC236}">
                    <a16:creationId xmlns:a16="http://schemas.microsoft.com/office/drawing/2014/main" id="{8701A027-9035-8D4E-B096-E92288E2E24E}"/>
                  </a:ext>
                </a:extLst>
              </p:cNvPr>
              <p:cNvCxnSpPr>
                <a:cxnSpLocks/>
              </p:cNvCxnSpPr>
              <p:nvPr/>
            </p:nvCxnSpPr>
            <p:spPr>
              <a:xfrm flipV="1">
                <a:off x="4183817" y="4201330"/>
                <a:ext cx="797709" cy="1"/>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73" name="Oval 172">
              <a:extLst>
                <a:ext uri="{FF2B5EF4-FFF2-40B4-BE49-F238E27FC236}">
                  <a16:creationId xmlns:a16="http://schemas.microsoft.com/office/drawing/2014/main" id="{C2A65831-6F94-1F46-AD02-EBE494590BD1}"/>
                </a:ext>
              </a:extLst>
            </p:cNvPr>
            <p:cNvSpPr/>
            <p:nvPr/>
          </p:nvSpPr>
          <p:spPr>
            <a:xfrm>
              <a:off x="1948105" y="2974663"/>
              <a:ext cx="873423" cy="853860"/>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4" name="Straight Arrow Connector 173">
              <a:extLst>
                <a:ext uri="{FF2B5EF4-FFF2-40B4-BE49-F238E27FC236}">
                  <a16:creationId xmlns:a16="http://schemas.microsoft.com/office/drawing/2014/main" id="{4B358B9A-1004-024E-94FE-F2DE10097A99}"/>
                </a:ext>
              </a:extLst>
            </p:cNvPr>
            <p:cNvCxnSpPr>
              <a:cxnSpLocks/>
            </p:cNvCxnSpPr>
            <p:nvPr/>
          </p:nvCxnSpPr>
          <p:spPr>
            <a:xfrm flipV="1">
              <a:off x="2397578" y="2348394"/>
              <a:ext cx="0" cy="62626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5" name="Title 1">
              <a:extLst>
                <a:ext uri="{FF2B5EF4-FFF2-40B4-BE49-F238E27FC236}">
                  <a16:creationId xmlns:a16="http://schemas.microsoft.com/office/drawing/2014/main" id="{BDBFEE05-CD12-9A4F-ACFE-B9A426B13696}"/>
                </a:ext>
              </a:extLst>
            </p:cNvPr>
            <p:cNvSpPr txBox="1">
              <a:spLocks/>
            </p:cNvSpPr>
            <p:nvPr/>
          </p:nvSpPr>
          <p:spPr bwMode="gray">
            <a:xfrm>
              <a:off x="1814148" y="2595010"/>
              <a:ext cx="604521" cy="233894"/>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Y9</a:t>
              </a:r>
              <a:r>
                <a:rPr lang="en-US" sz="1000" baseline="-25000" dirty="0">
                  <a:solidFill>
                    <a:schemeClr val="tx1"/>
                  </a:solidFill>
                </a:rPr>
                <a:t>t</a:t>
              </a:r>
            </a:p>
          </p:txBody>
        </p:sp>
      </p:grpSp>
      <p:grpSp>
        <p:nvGrpSpPr>
          <p:cNvPr id="184" name="Group 183">
            <a:extLst>
              <a:ext uri="{FF2B5EF4-FFF2-40B4-BE49-F238E27FC236}">
                <a16:creationId xmlns:a16="http://schemas.microsoft.com/office/drawing/2014/main" id="{911D5C7D-EAE1-E943-AC80-867F58374261}"/>
              </a:ext>
            </a:extLst>
          </p:cNvPr>
          <p:cNvGrpSpPr/>
          <p:nvPr/>
        </p:nvGrpSpPr>
        <p:grpSpPr>
          <a:xfrm>
            <a:off x="9764985" y="2125595"/>
            <a:ext cx="1234155" cy="3248667"/>
            <a:chOff x="1587373" y="2348394"/>
            <a:chExt cx="1234155" cy="3248667"/>
          </a:xfrm>
        </p:grpSpPr>
        <p:grpSp>
          <p:nvGrpSpPr>
            <p:cNvPr id="185" name="Group 184">
              <a:extLst>
                <a:ext uri="{FF2B5EF4-FFF2-40B4-BE49-F238E27FC236}">
                  <a16:creationId xmlns:a16="http://schemas.microsoft.com/office/drawing/2014/main" id="{B413B06E-81EA-334C-8E1D-0FAE0EE799BC}"/>
                </a:ext>
              </a:extLst>
            </p:cNvPr>
            <p:cNvGrpSpPr/>
            <p:nvPr/>
          </p:nvGrpSpPr>
          <p:grpSpPr>
            <a:xfrm>
              <a:off x="1587373" y="3826933"/>
              <a:ext cx="1178405" cy="1770128"/>
              <a:chOff x="4183817" y="2336800"/>
              <a:chExt cx="2313412" cy="3373150"/>
            </a:xfrm>
          </p:grpSpPr>
          <p:sp>
            <p:nvSpPr>
              <p:cNvPr id="189" name="Rectangle 188">
                <a:extLst>
                  <a:ext uri="{FF2B5EF4-FFF2-40B4-BE49-F238E27FC236}">
                    <a16:creationId xmlns:a16="http://schemas.microsoft.com/office/drawing/2014/main" id="{3B7E0F71-6F70-494D-824B-606129716071}"/>
                  </a:ext>
                </a:extLst>
              </p:cNvPr>
              <p:cNvSpPr/>
              <p:nvPr/>
            </p:nvSpPr>
            <p:spPr>
              <a:xfrm>
                <a:off x="5051550" y="3478824"/>
                <a:ext cx="1445679" cy="1376127"/>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Title 1">
                <a:extLst>
                  <a:ext uri="{FF2B5EF4-FFF2-40B4-BE49-F238E27FC236}">
                    <a16:creationId xmlns:a16="http://schemas.microsoft.com/office/drawing/2014/main" id="{8247586F-8808-FF4A-BFED-72429318167A}"/>
                  </a:ext>
                </a:extLst>
              </p:cNvPr>
              <p:cNvSpPr txBox="1">
                <a:spLocks/>
              </p:cNvSpPr>
              <p:nvPr/>
            </p:nvSpPr>
            <p:spPr bwMode="gray">
              <a:xfrm>
                <a:off x="4674463" y="5052038"/>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X10</a:t>
                </a:r>
                <a:r>
                  <a:rPr lang="en-US" sz="1000" baseline="-25000" dirty="0">
                    <a:solidFill>
                      <a:schemeClr val="tx1"/>
                    </a:solidFill>
                  </a:rPr>
                  <a:t>t</a:t>
                </a:r>
              </a:p>
            </p:txBody>
          </p:sp>
          <p:cxnSp>
            <p:nvCxnSpPr>
              <p:cNvPr id="191" name="Straight Arrow Connector 190">
                <a:extLst>
                  <a:ext uri="{FF2B5EF4-FFF2-40B4-BE49-F238E27FC236}">
                    <a16:creationId xmlns:a16="http://schemas.microsoft.com/office/drawing/2014/main" id="{E7425DE6-C946-C44E-B3A4-9584AB7FB7CB}"/>
                  </a:ext>
                </a:extLst>
              </p:cNvPr>
              <p:cNvCxnSpPr>
                <a:cxnSpLocks/>
              </p:cNvCxnSpPr>
              <p:nvPr/>
            </p:nvCxnSpPr>
            <p:spPr>
              <a:xfrm flipV="1">
                <a:off x="5749337" y="4909311"/>
                <a:ext cx="0" cy="80063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2" name="Title 1">
                <a:extLst>
                  <a:ext uri="{FF2B5EF4-FFF2-40B4-BE49-F238E27FC236}">
                    <a16:creationId xmlns:a16="http://schemas.microsoft.com/office/drawing/2014/main" id="{F57B159D-8C93-8944-8603-20955700A9AC}"/>
                  </a:ext>
                </a:extLst>
              </p:cNvPr>
              <p:cNvSpPr txBox="1">
                <a:spLocks/>
              </p:cNvSpPr>
              <p:nvPr/>
            </p:nvSpPr>
            <p:spPr bwMode="gray">
              <a:xfrm>
                <a:off x="4804228" y="2923307"/>
                <a:ext cx="1186778" cy="445708"/>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X10</a:t>
                </a:r>
                <a:r>
                  <a:rPr lang="en-US" sz="1000" baseline="-25000" dirty="0">
                    <a:solidFill>
                      <a:schemeClr val="tx1"/>
                    </a:solidFill>
                  </a:rPr>
                  <a:t>t+10</a:t>
                </a:r>
              </a:p>
            </p:txBody>
          </p:sp>
          <p:cxnSp>
            <p:nvCxnSpPr>
              <p:cNvPr id="193" name="Straight Arrow Connector 192">
                <a:extLst>
                  <a:ext uri="{FF2B5EF4-FFF2-40B4-BE49-F238E27FC236}">
                    <a16:creationId xmlns:a16="http://schemas.microsoft.com/office/drawing/2014/main" id="{640BFA70-D614-324F-8A09-562D126BC6A7}"/>
                  </a:ext>
                </a:extLst>
              </p:cNvPr>
              <p:cNvCxnSpPr>
                <a:cxnSpLocks/>
              </p:cNvCxnSpPr>
              <p:nvPr/>
            </p:nvCxnSpPr>
            <p:spPr>
              <a:xfrm flipV="1">
                <a:off x="5774389" y="2336800"/>
                <a:ext cx="0" cy="1025793"/>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F0A929EF-EA12-C34C-82AC-669F8345D021}"/>
                  </a:ext>
                </a:extLst>
              </p:cNvPr>
              <p:cNvCxnSpPr>
                <a:cxnSpLocks/>
              </p:cNvCxnSpPr>
              <p:nvPr/>
            </p:nvCxnSpPr>
            <p:spPr>
              <a:xfrm>
                <a:off x="4188593" y="2716214"/>
                <a:ext cx="1560742" cy="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3001B04D-C78B-3844-9C09-FF1D025C31CE}"/>
                  </a:ext>
                </a:extLst>
              </p:cNvPr>
              <p:cNvCxnSpPr>
                <a:cxnSpLocks/>
              </p:cNvCxnSpPr>
              <p:nvPr/>
            </p:nvCxnSpPr>
            <p:spPr>
              <a:xfrm>
                <a:off x="4186299" y="2739417"/>
                <a:ext cx="0" cy="1427470"/>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6" name="Straight Arrow Connector 195">
                <a:extLst>
                  <a:ext uri="{FF2B5EF4-FFF2-40B4-BE49-F238E27FC236}">
                    <a16:creationId xmlns:a16="http://schemas.microsoft.com/office/drawing/2014/main" id="{FFD03827-D173-7244-BE71-EC010B007944}"/>
                  </a:ext>
                </a:extLst>
              </p:cNvPr>
              <p:cNvCxnSpPr>
                <a:cxnSpLocks/>
              </p:cNvCxnSpPr>
              <p:nvPr/>
            </p:nvCxnSpPr>
            <p:spPr>
              <a:xfrm flipV="1">
                <a:off x="4183817" y="4201330"/>
                <a:ext cx="797709" cy="1"/>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86" name="Oval 185">
              <a:extLst>
                <a:ext uri="{FF2B5EF4-FFF2-40B4-BE49-F238E27FC236}">
                  <a16:creationId xmlns:a16="http://schemas.microsoft.com/office/drawing/2014/main" id="{6AD735F8-BFE3-4847-83F3-649CB817A75B}"/>
                </a:ext>
              </a:extLst>
            </p:cNvPr>
            <p:cNvSpPr/>
            <p:nvPr/>
          </p:nvSpPr>
          <p:spPr>
            <a:xfrm>
              <a:off x="1948105" y="2974663"/>
              <a:ext cx="873423" cy="853860"/>
            </a:xfrm>
            <a:prstGeom prst="ellipse">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7" name="Straight Arrow Connector 186">
              <a:extLst>
                <a:ext uri="{FF2B5EF4-FFF2-40B4-BE49-F238E27FC236}">
                  <a16:creationId xmlns:a16="http://schemas.microsoft.com/office/drawing/2014/main" id="{118CD263-ABFF-914C-A2F8-FB09F189347D}"/>
                </a:ext>
              </a:extLst>
            </p:cNvPr>
            <p:cNvCxnSpPr>
              <a:cxnSpLocks/>
            </p:cNvCxnSpPr>
            <p:nvPr/>
          </p:nvCxnSpPr>
          <p:spPr>
            <a:xfrm flipV="1">
              <a:off x="2397578" y="2348394"/>
              <a:ext cx="0" cy="626269"/>
            </a:xfrm>
            <a:prstGeom prst="straightConnector1">
              <a:avLst/>
            </a:prstGeom>
            <a:ln w="349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8" name="Title 1">
              <a:extLst>
                <a:ext uri="{FF2B5EF4-FFF2-40B4-BE49-F238E27FC236}">
                  <a16:creationId xmlns:a16="http://schemas.microsoft.com/office/drawing/2014/main" id="{FA308512-1B6C-D147-8046-222638563129}"/>
                </a:ext>
              </a:extLst>
            </p:cNvPr>
            <p:cNvSpPr txBox="1">
              <a:spLocks/>
            </p:cNvSpPr>
            <p:nvPr/>
          </p:nvSpPr>
          <p:spPr bwMode="gray">
            <a:xfrm>
              <a:off x="1814148" y="2595010"/>
              <a:ext cx="604521" cy="233894"/>
            </a:xfrm>
            <a:prstGeom prst="rect">
              <a:avLst/>
            </a:prstGeom>
          </p:spPr>
          <p:txBody>
            <a:bodyPr vert="horz" lIns="91440" tIns="45720" rIns="91440" bIns="45720" rtlCol="0" anchor="b">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000" dirty="0">
                  <a:solidFill>
                    <a:schemeClr val="tx1"/>
                  </a:solidFill>
                </a:rPr>
                <a:t>Y10</a:t>
              </a:r>
              <a:r>
                <a:rPr lang="en-US" sz="1000" baseline="-25000" dirty="0">
                  <a:solidFill>
                    <a:schemeClr val="tx1"/>
                  </a:solidFill>
                </a:rPr>
                <a:t>t</a:t>
              </a:r>
            </a:p>
          </p:txBody>
        </p:sp>
      </p:grpSp>
      <p:sp>
        <p:nvSpPr>
          <p:cNvPr id="199" name="Oval 198">
            <a:extLst>
              <a:ext uri="{FF2B5EF4-FFF2-40B4-BE49-F238E27FC236}">
                <a16:creationId xmlns:a16="http://schemas.microsoft.com/office/drawing/2014/main" id="{A67B7A95-9A6F-034D-8F1D-736E7072C5D5}"/>
              </a:ext>
            </a:extLst>
          </p:cNvPr>
          <p:cNvSpPr/>
          <p:nvPr/>
        </p:nvSpPr>
        <p:spPr>
          <a:xfrm>
            <a:off x="5162449" y="4046394"/>
            <a:ext cx="279810" cy="28729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1" name="Oval 200">
            <a:extLst>
              <a:ext uri="{FF2B5EF4-FFF2-40B4-BE49-F238E27FC236}">
                <a16:creationId xmlns:a16="http://schemas.microsoft.com/office/drawing/2014/main" id="{876257DD-39D6-F749-B2D7-91E1F349E5F8}"/>
              </a:ext>
            </a:extLst>
          </p:cNvPr>
          <p:cNvSpPr/>
          <p:nvPr/>
        </p:nvSpPr>
        <p:spPr>
          <a:xfrm>
            <a:off x="5562088" y="4046394"/>
            <a:ext cx="279810" cy="28729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3" name="Oval 202">
            <a:extLst>
              <a:ext uri="{FF2B5EF4-FFF2-40B4-BE49-F238E27FC236}">
                <a16:creationId xmlns:a16="http://schemas.microsoft.com/office/drawing/2014/main" id="{91EC0DD2-F1CB-144C-8F26-F5F672A92F7D}"/>
              </a:ext>
            </a:extLst>
          </p:cNvPr>
          <p:cNvSpPr/>
          <p:nvPr/>
        </p:nvSpPr>
        <p:spPr>
          <a:xfrm>
            <a:off x="5970582" y="4051169"/>
            <a:ext cx="279810" cy="28729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4" name="Oval 203">
            <a:extLst>
              <a:ext uri="{FF2B5EF4-FFF2-40B4-BE49-F238E27FC236}">
                <a16:creationId xmlns:a16="http://schemas.microsoft.com/office/drawing/2014/main" id="{E467F242-A5A9-8347-991B-C6F043FD514B}"/>
              </a:ext>
            </a:extLst>
          </p:cNvPr>
          <p:cNvSpPr/>
          <p:nvPr/>
        </p:nvSpPr>
        <p:spPr>
          <a:xfrm>
            <a:off x="6370221" y="4051169"/>
            <a:ext cx="279810" cy="28729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5" name="Title 1">
            <a:extLst>
              <a:ext uri="{FF2B5EF4-FFF2-40B4-BE49-F238E27FC236}">
                <a16:creationId xmlns:a16="http://schemas.microsoft.com/office/drawing/2014/main" id="{03E2D4BE-022E-B943-B897-384D5C768B6C}"/>
              </a:ext>
            </a:extLst>
          </p:cNvPr>
          <p:cNvSpPr txBox="1">
            <a:spLocks/>
          </p:cNvSpPr>
          <p:nvPr/>
        </p:nvSpPr>
        <p:spPr bwMode="gray">
          <a:xfrm>
            <a:off x="1146184" y="4168176"/>
            <a:ext cx="653531" cy="335154"/>
          </a:xfrm>
          <a:prstGeom prst="rect">
            <a:avLst/>
          </a:prstGeom>
        </p:spPr>
        <p:txBody>
          <a:bodyPr vert="horz" lIns="91440" tIns="45720" rIns="91440" bIns="45720" rtlCol="0" anchor="b">
            <a:normAutofit fontScale="97500" lnSpcReduction="10000"/>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600" dirty="0">
                <a:solidFill>
                  <a:schemeClr val="tx1"/>
                </a:solidFill>
              </a:rPr>
              <a:t>LSTM</a:t>
            </a:r>
          </a:p>
        </p:txBody>
      </p:sp>
      <p:sp>
        <p:nvSpPr>
          <p:cNvPr id="206" name="Title 1">
            <a:extLst>
              <a:ext uri="{FF2B5EF4-FFF2-40B4-BE49-F238E27FC236}">
                <a16:creationId xmlns:a16="http://schemas.microsoft.com/office/drawing/2014/main" id="{E8A966D9-DDD7-CA4D-AD18-536A1E4B4E30}"/>
              </a:ext>
            </a:extLst>
          </p:cNvPr>
          <p:cNvSpPr txBox="1">
            <a:spLocks/>
          </p:cNvSpPr>
          <p:nvPr/>
        </p:nvSpPr>
        <p:spPr bwMode="gray">
          <a:xfrm>
            <a:off x="2562738" y="4217687"/>
            <a:ext cx="653531" cy="335154"/>
          </a:xfrm>
          <a:prstGeom prst="rect">
            <a:avLst/>
          </a:prstGeom>
        </p:spPr>
        <p:txBody>
          <a:bodyPr vert="horz" lIns="91440" tIns="45720" rIns="91440" bIns="45720" rtlCol="0" anchor="b">
            <a:normAutofit fontScale="97500" lnSpcReduction="10000"/>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600" dirty="0">
                <a:solidFill>
                  <a:schemeClr val="tx1"/>
                </a:solidFill>
              </a:rPr>
              <a:t>LSTM</a:t>
            </a:r>
          </a:p>
        </p:txBody>
      </p:sp>
      <p:sp>
        <p:nvSpPr>
          <p:cNvPr id="207" name="Title 1">
            <a:extLst>
              <a:ext uri="{FF2B5EF4-FFF2-40B4-BE49-F238E27FC236}">
                <a16:creationId xmlns:a16="http://schemas.microsoft.com/office/drawing/2014/main" id="{E2E81CE1-E658-1A4D-9B3A-21FDD1DAE358}"/>
              </a:ext>
            </a:extLst>
          </p:cNvPr>
          <p:cNvSpPr txBox="1">
            <a:spLocks/>
          </p:cNvSpPr>
          <p:nvPr/>
        </p:nvSpPr>
        <p:spPr bwMode="gray">
          <a:xfrm>
            <a:off x="4086753" y="4251132"/>
            <a:ext cx="653531" cy="335154"/>
          </a:xfrm>
          <a:prstGeom prst="rect">
            <a:avLst/>
          </a:prstGeom>
        </p:spPr>
        <p:txBody>
          <a:bodyPr vert="horz" lIns="91440" tIns="45720" rIns="91440" bIns="45720" rtlCol="0" anchor="b">
            <a:normAutofit fontScale="97500" lnSpcReduction="10000"/>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600" dirty="0">
                <a:solidFill>
                  <a:schemeClr val="tx1"/>
                </a:solidFill>
              </a:rPr>
              <a:t>LSTM</a:t>
            </a:r>
          </a:p>
        </p:txBody>
      </p:sp>
      <p:sp>
        <p:nvSpPr>
          <p:cNvPr id="208" name="Title 1">
            <a:extLst>
              <a:ext uri="{FF2B5EF4-FFF2-40B4-BE49-F238E27FC236}">
                <a16:creationId xmlns:a16="http://schemas.microsoft.com/office/drawing/2014/main" id="{A5910E03-A381-C14D-AD4A-A83F2C9670AB}"/>
              </a:ext>
            </a:extLst>
          </p:cNvPr>
          <p:cNvSpPr txBox="1">
            <a:spLocks/>
          </p:cNvSpPr>
          <p:nvPr/>
        </p:nvSpPr>
        <p:spPr bwMode="gray">
          <a:xfrm>
            <a:off x="7426086" y="4334055"/>
            <a:ext cx="653531" cy="335154"/>
          </a:xfrm>
          <a:prstGeom prst="rect">
            <a:avLst/>
          </a:prstGeom>
        </p:spPr>
        <p:txBody>
          <a:bodyPr vert="horz" lIns="91440" tIns="45720" rIns="91440" bIns="45720" rtlCol="0" anchor="b">
            <a:normAutofit fontScale="97500" lnSpcReduction="10000"/>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600" dirty="0">
                <a:solidFill>
                  <a:schemeClr val="tx1"/>
                </a:solidFill>
              </a:rPr>
              <a:t>LSTM</a:t>
            </a:r>
          </a:p>
        </p:txBody>
      </p:sp>
      <p:sp>
        <p:nvSpPr>
          <p:cNvPr id="209" name="Title 1">
            <a:extLst>
              <a:ext uri="{FF2B5EF4-FFF2-40B4-BE49-F238E27FC236}">
                <a16:creationId xmlns:a16="http://schemas.microsoft.com/office/drawing/2014/main" id="{4C666531-5F9C-BE4D-9F2A-ABFD713CD9FD}"/>
              </a:ext>
            </a:extLst>
          </p:cNvPr>
          <p:cNvSpPr txBox="1">
            <a:spLocks/>
          </p:cNvSpPr>
          <p:nvPr/>
        </p:nvSpPr>
        <p:spPr bwMode="gray">
          <a:xfrm>
            <a:off x="8760423" y="4368938"/>
            <a:ext cx="653531" cy="335154"/>
          </a:xfrm>
          <a:prstGeom prst="rect">
            <a:avLst/>
          </a:prstGeom>
        </p:spPr>
        <p:txBody>
          <a:bodyPr vert="horz" lIns="91440" tIns="45720" rIns="91440" bIns="45720" rtlCol="0" anchor="b">
            <a:normAutofit fontScale="97500" lnSpcReduction="10000"/>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600" dirty="0">
                <a:solidFill>
                  <a:schemeClr val="tx1"/>
                </a:solidFill>
              </a:rPr>
              <a:t>LSTM</a:t>
            </a:r>
          </a:p>
        </p:txBody>
      </p:sp>
      <p:sp>
        <p:nvSpPr>
          <p:cNvPr id="210" name="Title 1">
            <a:extLst>
              <a:ext uri="{FF2B5EF4-FFF2-40B4-BE49-F238E27FC236}">
                <a16:creationId xmlns:a16="http://schemas.microsoft.com/office/drawing/2014/main" id="{8AB17002-F49C-4C46-BE55-C38EED793D79}"/>
              </a:ext>
            </a:extLst>
          </p:cNvPr>
          <p:cNvSpPr txBox="1">
            <a:spLocks/>
          </p:cNvSpPr>
          <p:nvPr/>
        </p:nvSpPr>
        <p:spPr bwMode="gray">
          <a:xfrm>
            <a:off x="10242027" y="4410621"/>
            <a:ext cx="653531" cy="335154"/>
          </a:xfrm>
          <a:prstGeom prst="rect">
            <a:avLst/>
          </a:prstGeom>
        </p:spPr>
        <p:txBody>
          <a:bodyPr vert="horz" lIns="91440" tIns="45720" rIns="91440" bIns="45720" rtlCol="0" anchor="b">
            <a:normAutofit fontScale="97500" lnSpcReduction="10000"/>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1600" dirty="0">
                <a:solidFill>
                  <a:schemeClr val="tx1"/>
                </a:solidFill>
              </a:rPr>
              <a:t>LSTM</a:t>
            </a:r>
          </a:p>
        </p:txBody>
      </p:sp>
    </p:spTree>
    <p:extLst>
      <p:ext uri="{BB962C8B-B14F-4D97-AF65-F5344CB8AC3E}">
        <p14:creationId xmlns:p14="http://schemas.microsoft.com/office/powerpoint/2010/main" val="1920973813"/>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{D50AFD34-C51C-A140-ABDF-38D6BB4F6D7E}tf10001076</Template>
  <TotalTime>604</TotalTime>
  <Words>235</Words>
  <Application>Microsoft Macintosh PowerPoint</Application>
  <PresentationFormat>Widescreen</PresentationFormat>
  <Paragraphs>57</Paragraphs>
  <Slides>11</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Century Gothic</vt:lpstr>
      <vt:lpstr>Wingdings 3</vt:lpstr>
      <vt:lpstr>Ion Boardroom</vt:lpstr>
      <vt:lpstr>Workforce distribution using Demand-Supply Heat Map </vt:lpstr>
      <vt:lpstr>Why?</vt:lpstr>
      <vt:lpstr>Demo</vt:lpstr>
      <vt:lpstr>PowerPoint Presentation</vt:lpstr>
      <vt:lpstr>What?</vt:lpstr>
      <vt:lpstr>How? – The technical aspects</vt:lpstr>
      <vt:lpstr>PowerPoint Presentation</vt:lpstr>
      <vt:lpstr>PowerPoint Presentation</vt:lpstr>
      <vt:lpstr>Machine Learning Model Architecture</vt:lpstr>
      <vt:lpstr>Future Scope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Automation of optimized distribution of resources</dc:title>
  <dc:creator>Rishabh Jain</dc:creator>
  <cp:lastModifiedBy>Rishabh Jain</cp:lastModifiedBy>
  <cp:revision>16</cp:revision>
  <dcterms:created xsi:type="dcterms:W3CDTF">2019-01-12T22:29:15Z</dcterms:created>
  <dcterms:modified xsi:type="dcterms:W3CDTF">2019-01-13T08:33:21Z</dcterms:modified>
</cp:coreProperties>
</file>

<file path=docProps/thumbnail.jpeg>
</file>